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 id="2147483745" r:id="rId2"/>
  </p:sldMasterIdLst>
  <p:notesMasterIdLst>
    <p:notesMasterId r:id="rId49"/>
  </p:notesMasterIdLst>
  <p:handoutMasterIdLst>
    <p:handoutMasterId r:id="rId50"/>
  </p:handoutMasterIdLst>
  <p:sldIdLst>
    <p:sldId id="257" r:id="rId3"/>
    <p:sldId id="278" r:id="rId4"/>
    <p:sldId id="258" r:id="rId5"/>
    <p:sldId id="279" r:id="rId6"/>
    <p:sldId id="284" r:id="rId7"/>
    <p:sldId id="280" r:id="rId8"/>
    <p:sldId id="259" r:id="rId9"/>
    <p:sldId id="260" r:id="rId10"/>
    <p:sldId id="283" r:id="rId11"/>
    <p:sldId id="282" r:id="rId12"/>
    <p:sldId id="281" r:id="rId13"/>
    <p:sldId id="261" r:id="rId14"/>
    <p:sldId id="262" r:id="rId15"/>
    <p:sldId id="285" r:id="rId16"/>
    <p:sldId id="286" r:id="rId17"/>
    <p:sldId id="287" r:id="rId18"/>
    <p:sldId id="288" r:id="rId19"/>
    <p:sldId id="264" r:id="rId20"/>
    <p:sldId id="289" r:id="rId21"/>
    <p:sldId id="265" r:id="rId22"/>
    <p:sldId id="290" r:id="rId23"/>
    <p:sldId id="266" r:id="rId24"/>
    <p:sldId id="267" r:id="rId25"/>
    <p:sldId id="268" r:id="rId26"/>
    <p:sldId id="292" r:id="rId27"/>
    <p:sldId id="291" r:id="rId28"/>
    <p:sldId id="293" r:id="rId29"/>
    <p:sldId id="297" r:id="rId30"/>
    <p:sldId id="296" r:id="rId31"/>
    <p:sldId id="294" r:id="rId32"/>
    <p:sldId id="295" r:id="rId33"/>
    <p:sldId id="302" r:id="rId34"/>
    <p:sldId id="303" r:id="rId35"/>
    <p:sldId id="269" r:id="rId36"/>
    <p:sldId id="298" r:id="rId37"/>
    <p:sldId id="299" r:id="rId38"/>
    <p:sldId id="301" r:id="rId39"/>
    <p:sldId id="300" r:id="rId40"/>
    <p:sldId id="304" r:id="rId41"/>
    <p:sldId id="270" r:id="rId42"/>
    <p:sldId id="271" r:id="rId43"/>
    <p:sldId id="272" r:id="rId44"/>
    <p:sldId id="273" r:id="rId45"/>
    <p:sldId id="274" r:id="rId46"/>
    <p:sldId id="275" r:id="rId47"/>
    <p:sldId id="276" r:id="rId4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956" autoAdjust="0"/>
    <p:restoredTop sz="94660"/>
  </p:normalViewPr>
  <p:slideViewPr>
    <p:cSldViewPr snapToGrid="0">
      <p:cViewPr varScale="1">
        <p:scale>
          <a:sx n="73" d="100"/>
          <a:sy n="73" d="100"/>
        </p:scale>
        <p:origin x="90" y="330"/>
      </p:cViewPr>
      <p:guideLst/>
    </p:cSldViewPr>
  </p:slideViewPr>
  <p:notesTextViewPr>
    <p:cViewPr>
      <p:scale>
        <a:sx n="1" d="1"/>
        <a:sy n="1" d="1"/>
      </p:scale>
      <p:origin x="0" y="0"/>
    </p:cViewPr>
  </p:notesTextViewPr>
  <p:sorterViewPr>
    <p:cViewPr varScale="1">
      <p:scale>
        <a:sx n="1" d="1"/>
        <a:sy n="1" d="1"/>
      </p:scale>
      <p:origin x="0" y="-2637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D7F7E69-6856-4BFE-8B6C-2E5811EE2EB4}" type="datetimeFigureOut">
              <a:rPr lang="en-US" smtClean="0"/>
              <a:t>8/31/2016</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5F031687-BFDB-4E71-ACB5-569556F3A7E9}" type="slidenum">
              <a:rPr lang="en-US" smtClean="0"/>
              <a:t>‹#›</a:t>
            </a:fld>
            <a:endParaRPr lang="en-US" dirty="0"/>
          </a:p>
        </p:txBody>
      </p:sp>
    </p:spTree>
    <p:extLst>
      <p:ext uri="{BB962C8B-B14F-4D97-AF65-F5344CB8AC3E}">
        <p14:creationId xmlns:p14="http://schemas.microsoft.com/office/powerpoint/2010/main" val="2723200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C950F4B-CEB5-4BE9-86E8-4DB1EA2D12E5}" type="datetimeFigureOut">
              <a:rPr lang="en-US" smtClean="0"/>
              <a:t>8/31/2016</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E515300-EA78-4EE1-A96B-C30132D4783A}" type="slidenum">
              <a:rPr lang="en-US" smtClean="0"/>
              <a:t>‹#›</a:t>
            </a:fld>
            <a:endParaRPr lang="en-US" dirty="0"/>
          </a:p>
        </p:txBody>
      </p:sp>
    </p:spTree>
    <p:extLst>
      <p:ext uri="{BB962C8B-B14F-4D97-AF65-F5344CB8AC3E}">
        <p14:creationId xmlns:p14="http://schemas.microsoft.com/office/powerpoint/2010/main" val="2359349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0180"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3BC21B6F-14C9-45A6-B759-A8B4AEC926E5}" type="slidenum">
              <a:rPr lang="en-US" altLang="en-US" sz="1200" b="0">
                <a:solidFill>
                  <a:prstClr val="black"/>
                </a:solidFill>
              </a:rPr>
              <a:pPr eaLnBrk="0" fontAlgn="base" hangingPunct="0">
                <a:spcAft>
                  <a:spcPct val="0"/>
                </a:spcAft>
                <a:defRPr/>
              </a:pPr>
              <a:t>1</a:t>
            </a:fld>
            <a:endParaRPr lang="en-US" altLang="en-US" sz="1200" b="0" dirty="0">
              <a:solidFill>
                <a:prstClr val="black"/>
              </a:solidFill>
            </a:endParaRPr>
          </a:p>
        </p:txBody>
      </p:sp>
    </p:spTree>
    <p:extLst>
      <p:ext uri="{BB962C8B-B14F-4D97-AF65-F5344CB8AC3E}">
        <p14:creationId xmlns:p14="http://schemas.microsoft.com/office/powerpoint/2010/main" val="1053534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a:noFill/>
        </p:spPr>
        <p:txBody>
          <a:bodyPr/>
          <a:lstStyle/>
          <a:p>
            <a:pPr eaLnBrk="1" hangingPunct="1"/>
            <a:endParaRPr lang="en-US" altLang="en-US" dirty="0" smtClean="0"/>
          </a:p>
        </p:txBody>
      </p:sp>
      <p:sp>
        <p:nvSpPr>
          <p:cNvPr id="5222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7B2BB0B8-0942-40FE-9524-5E06D5C58294}" type="slidenum">
              <a:rPr lang="en-US" altLang="en-US" sz="1200" b="0">
                <a:solidFill>
                  <a:prstClr val="black"/>
                </a:solidFill>
              </a:rPr>
              <a:pPr eaLnBrk="0" fontAlgn="base" hangingPunct="0">
                <a:spcAft>
                  <a:spcPct val="0"/>
                </a:spcAft>
                <a:defRPr/>
              </a:pPr>
              <a:t>15</a:t>
            </a:fld>
            <a:endParaRPr lang="en-US" altLang="en-US" sz="1200" b="0" dirty="0">
              <a:solidFill>
                <a:prstClr val="black"/>
              </a:solidFill>
            </a:endParaRPr>
          </a:p>
        </p:txBody>
      </p:sp>
    </p:spTree>
    <p:extLst>
      <p:ext uri="{BB962C8B-B14F-4D97-AF65-F5344CB8AC3E}">
        <p14:creationId xmlns:p14="http://schemas.microsoft.com/office/powerpoint/2010/main" val="2415802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a:noFill/>
        </p:spPr>
        <p:txBody>
          <a:bodyPr/>
          <a:lstStyle/>
          <a:p>
            <a:pPr eaLnBrk="1" hangingPunct="1"/>
            <a:endParaRPr lang="en-US" altLang="en-US" dirty="0" smtClean="0"/>
          </a:p>
        </p:txBody>
      </p:sp>
      <p:sp>
        <p:nvSpPr>
          <p:cNvPr id="64516"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C3156F44-A5B1-406E-9FED-BE8E73B23F62}" type="slidenum">
              <a:rPr lang="en-US" altLang="en-US" sz="1200" b="0">
                <a:solidFill>
                  <a:prstClr val="black"/>
                </a:solidFill>
              </a:rPr>
              <a:pPr eaLnBrk="0" fontAlgn="base" hangingPunct="0">
                <a:spcAft>
                  <a:spcPct val="0"/>
                </a:spcAft>
                <a:defRPr/>
              </a:pPr>
              <a:t>18</a:t>
            </a:fld>
            <a:endParaRPr lang="en-US" altLang="en-US" sz="1200" b="0" dirty="0">
              <a:solidFill>
                <a:prstClr val="black"/>
              </a:solidFill>
            </a:endParaRPr>
          </a:p>
        </p:txBody>
      </p:sp>
    </p:spTree>
    <p:extLst>
      <p:ext uri="{BB962C8B-B14F-4D97-AF65-F5344CB8AC3E}">
        <p14:creationId xmlns:p14="http://schemas.microsoft.com/office/powerpoint/2010/main" val="2149880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a:noFill/>
        </p:spPr>
        <p:txBody>
          <a:bodyPr/>
          <a:lstStyle/>
          <a:p>
            <a:pPr eaLnBrk="1" hangingPunct="1"/>
            <a:endParaRPr lang="en-US" altLang="en-US" dirty="0" smtClean="0"/>
          </a:p>
        </p:txBody>
      </p:sp>
      <p:sp>
        <p:nvSpPr>
          <p:cNvPr id="66564"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7085BC28-2AB3-43E8-B8BC-04C2FDDEB2AD}" type="slidenum">
              <a:rPr lang="en-US" altLang="en-US" sz="1200" b="0">
                <a:solidFill>
                  <a:prstClr val="black"/>
                </a:solidFill>
              </a:rPr>
              <a:pPr eaLnBrk="0" fontAlgn="base" hangingPunct="0">
                <a:spcAft>
                  <a:spcPct val="0"/>
                </a:spcAft>
                <a:defRPr/>
              </a:pPr>
              <a:t>20</a:t>
            </a:fld>
            <a:endParaRPr lang="en-US" altLang="en-US" sz="1200" b="0" dirty="0">
              <a:solidFill>
                <a:prstClr val="black"/>
              </a:solidFill>
            </a:endParaRPr>
          </a:p>
        </p:txBody>
      </p:sp>
    </p:spTree>
    <p:extLst>
      <p:ext uri="{BB962C8B-B14F-4D97-AF65-F5344CB8AC3E}">
        <p14:creationId xmlns:p14="http://schemas.microsoft.com/office/powerpoint/2010/main" val="1677768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a:noFill/>
        </p:spPr>
        <p:txBody>
          <a:bodyPr/>
          <a:lstStyle/>
          <a:p>
            <a:pPr eaLnBrk="1" hangingPunct="1"/>
            <a:endParaRPr lang="en-US" altLang="en-US" dirty="0" smtClean="0"/>
          </a:p>
        </p:txBody>
      </p:sp>
      <p:sp>
        <p:nvSpPr>
          <p:cNvPr id="68612"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03313243-18DA-4132-8F40-9A6DBCD7B659}" type="slidenum">
              <a:rPr lang="en-US" altLang="en-US" sz="1200" b="0">
                <a:solidFill>
                  <a:prstClr val="black"/>
                </a:solidFill>
              </a:rPr>
              <a:pPr eaLnBrk="0" fontAlgn="base" hangingPunct="0">
                <a:spcAft>
                  <a:spcPct val="0"/>
                </a:spcAft>
                <a:defRPr/>
              </a:pPr>
              <a:t>22</a:t>
            </a:fld>
            <a:endParaRPr lang="en-US" altLang="en-US" sz="1200" b="0" dirty="0">
              <a:solidFill>
                <a:prstClr val="black"/>
              </a:solidFill>
            </a:endParaRPr>
          </a:p>
        </p:txBody>
      </p:sp>
    </p:spTree>
    <p:extLst>
      <p:ext uri="{BB962C8B-B14F-4D97-AF65-F5344CB8AC3E}">
        <p14:creationId xmlns:p14="http://schemas.microsoft.com/office/powerpoint/2010/main" val="3791694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a:noFill/>
        </p:spPr>
        <p:txBody>
          <a:bodyPr/>
          <a:lstStyle/>
          <a:p>
            <a:pPr eaLnBrk="1" hangingPunct="1"/>
            <a:endParaRPr lang="en-US" altLang="en-US" dirty="0" smtClean="0"/>
          </a:p>
        </p:txBody>
      </p:sp>
      <p:sp>
        <p:nvSpPr>
          <p:cNvPr id="70660"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A0DDB3CB-F479-4532-B35B-665CD2269498}" type="slidenum">
              <a:rPr lang="en-US" altLang="en-US" sz="1200" b="0">
                <a:solidFill>
                  <a:prstClr val="black"/>
                </a:solidFill>
              </a:rPr>
              <a:pPr eaLnBrk="0" fontAlgn="base" hangingPunct="0">
                <a:spcAft>
                  <a:spcPct val="0"/>
                </a:spcAft>
                <a:defRPr/>
              </a:pPr>
              <a:t>23</a:t>
            </a:fld>
            <a:endParaRPr lang="en-US" altLang="en-US" sz="1200" b="0" dirty="0">
              <a:solidFill>
                <a:prstClr val="black"/>
              </a:solidFill>
            </a:endParaRPr>
          </a:p>
        </p:txBody>
      </p:sp>
    </p:spTree>
    <p:extLst>
      <p:ext uri="{BB962C8B-B14F-4D97-AF65-F5344CB8AC3E}">
        <p14:creationId xmlns:p14="http://schemas.microsoft.com/office/powerpoint/2010/main" val="676674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a:noFill/>
        </p:spPr>
        <p:txBody>
          <a:bodyPr/>
          <a:lstStyle/>
          <a:p>
            <a:pPr eaLnBrk="1" hangingPunct="1"/>
            <a:endParaRPr lang="en-US" altLang="en-US" dirty="0" smtClean="0"/>
          </a:p>
        </p:txBody>
      </p:sp>
      <p:sp>
        <p:nvSpPr>
          <p:cNvPr id="7270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F713FD8B-400E-42DD-9457-443AA4E97FA5}" type="slidenum">
              <a:rPr lang="en-US" altLang="en-US" sz="1200" b="0">
                <a:solidFill>
                  <a:prstClr val="black"/>
                </a:solidFill>
              </a:rPr>
              <a:pPr eaLnBrk="0" fontAlgn="base" hangingPunct="0">
                <a:spcAft>
                  <a:spcPct val="0"/>
                </a:spcAft>
                <a:defRPr/>
              </a:pPr>
              <a:t>24</a:t>
            </a:fld>
            <a:endParaRPr lang="en-US" altLang="en-US" sz="1200" b="0" dirty="0">
              <a:solidFill>
                <a:prstClr val="black"/>
              </a:solidFill>
            </a:endParaRPr>
          </a:p>
        </p:txBody>
      </p:sp>
    </p:spTree>
    <p:extLst>
      <p:ext uri="{BB962C8B-B14F-4D97-AF65-F5344CB8AC3E}">
        <p14:creationId xmlns:p14="http://schemas.microsoft.com/office/powerpoint/2010/main" val="543115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a:noFill/>
        </p:spPr>
        <p:txBody>
          <a:bodyPr/>
          <a:lstStyle/>
          <a:p>
            <a:pPr eaLnBrk="1" hangingPunct="1"/>
            <a:endParaRPr lang="en-US" altLang="en-US" dirty="0" smtClean="0"/>
          </a:p>
        </p:txBody>
      </p:sp>
      <p:sp>
        <p:nvSpPr>
          <p:cNvPr id="7270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F713FD8B-400E-42DD-9457-443AA4E97FA5}" type="slidenum">
              <a:rPr lang="en-US" altLang="en-US" sz="1200" b="0">
                <a:solidFill>
                  <a:prstClr val="black"/>
                </a:solidFill>
              </a:rPr>
              <a:pPr eaLnBrk="0" fontAlgn="base" hangingPunct="0">
                <a:spcAft>
                  <a:spcPct val="0"/>
                </a:spcAft>
                <a:defRPr/>
              </a:pPr>
              <a:t>25</a:t>
            </a:fld>
            <a:endParaRPr lang="en-US" altLang="en-US" sz="1200" b="0" dirty="0">
              <a:solidFill>
                <a:prstClr val="black"/>
              </a:solidFill>
            </a:endParaRPr>
          </a:p>
        </p:txBody>
      </p:sp>
    </p:spTree>
    <p:extLst>
      <p:ext uri="{BB962C8B-B14F-4D97-AF65-F5344CB8AC3E}">
        <p14:creationId xmlns:p14="http://schemas.microsoft.com/office/powerpoint/2010/main" val="3163554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a:noFill/>
        </p:spPr>
        <p:txBody>
          <a:bodyPr/>
          <a:lstStyle/>
          <a:p>
            <a:pPr eaLnBrk="1" hangingPunct="1"/>
            <a:endParaRPr lang="en-US" altLang="en-US" dirty="0" smtClean="0"/>
          </a:p>
        </p:txBody>
      </p:sp>
      <p:sp>
        <p:nvSpPr>
          <p:cNvPr id="5222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7B2BB0B8-0942-40FE-9524-5E06D5C58294}" type="slidenum">
              <a:rPr lang="en-US" altLang="en-US" sz="1200" b="0">
                <a:solidFill>
                  <a:prstClr val="black"/>
                </a:solidFill>
              </a:rPr>
              <a:pPr eaLnBrk="0" fontAlgn="base" hangingPunct="0">
                <a:spcAft>
                  <a:spcPct val="0"/>
                </a:spcAft>
                <a:defRPr/>
              </a:pPr>
              <a:t>30</a:t>
            </a:fld>
            <a:endParaRPr lang="en-US" altLang="en-US" sz="1200" b="0" dirty="0">
              <a:solidFill>
                <a:prstClr val="black"/>
              </a:solidFill>
            </a:endParaRPr>
          </a:p>
        </p:txBody>
      </p:sp>
    </p:spTree>
    <p:extLst>
      <p:ext uri="{BB962C8B-B14F-4D97-AF65-F5344CB8AC3E}">
        <p14:creationId xmlns:p14="http://schemas.microsoft.com/office/powerpoint/2010/main" val="192297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a:noFill/>
        </p:spPr>
        <p:txBody>
          <a:bodyPr/>
          <a:lstStyle/>
          <a:p>
            <a:pPr eaLnBrk="1" hangingPunct="1"/>
            <a:endParaRPr lang="en-US" altLang="en-US" dirty="0" smtClean="0"/>
          </a:p>
        </p:txBody>
      </p:sp>
      <p:sp>
        <p:nvSpPr>
          <p:cNvPr id="64516"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marL="0" marR="0" lvl="0" indent="0" algn="r" defTabSz="951186" rtl="0" eaLnBrk="0" fontAlgn="base" latinLnBrk="0" hangingPunct="0">
              <a:lnSpc>
                <a:spcPct val="100000"/>
              </a:lnSpc>
              <a:spcBef>
                <a:spcPct val="50000"/>
              </a:spcBef>
              <a:spcAft>
                <a:spcPct val="0"/>
              </a:spcAft>
              <a:buClrTx/>
              <a:buSzTx/>
              <a:buFontTx/>
              <a:buNone/>
              <a:tabLst/>
              <a:defRPr/>
            </a:pPr>
            <a:fld id="{C3156F44-A5B1-406E-9FED-BE8E73B23F6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51186" rtl="0" eaLnBrk="0" fontAlgn="base" latinLnBrk="0" hangingPunct="0">
                <a:lnSpc>
                  <a:spcPct val="100000"/>
                </a:lnSpc>
                <a:spcBef>
                  <a:spcPct val="50000"/>
                </a:spcBef>
                <a:spcAft>
                  <a:spcPct val="0"/>
                </a:spcAft>
                <a:buClrTx/>
                <a:buSzTx/>
                <a:buFontTx/>
                <a:buNone/>
                <a:tabLst/>
                <a:defRPr/>
              </a:pPr>
              <a:t>32</a:t>
            </a:fld>
            <a:endPar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0994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a:noFill/>
        </p:spPr>
        <p:txBody>
          <a:bodyPr/>
          <a:lstStyle/>
          <a:p>
            <a:pPr eaLnBrk="1" hangingPunct="1"/>
            <a:endParaRPr lang="en-US" altLang="en-US" dirty="0" smtClean="0"/>
          </a:p>
        </p:txBody>
      </p:sp>
      <p:sp>
        <p:nvSpPr>
          <p:cNvPr id="74756"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F41BBD24-C98E-4AC6-A1BC-D97B04D03584}" type="slidenum">
              <a:rPr lang="en-US" altLang="en-US" sz="1200" b="0">
                <a:solidFill>
                  <a:prstClr val="black"/>
                </a:solidFill>
              </a:rPr>
              <a:pPr eaLnBrk="0" fontAlgn="base" hangingPunct="0">
                <a:spcAft>
                  <a:spcPct val="0"/>
                </a:spcAft>
                <a:defRPr/>
              </a:pPr>
              <a:t>34</a:t>
            </a:fld>
            <a:endParaRPr lang="en-US" altLang="en-US" sz="1200" b="0" dirty="0">
              <a:solidFill>
                <a:prstClr val="black"/>
              </a:solidFill>
            </a:endParaRPr>
          </a:p>
        </p:txBody>
      </p:sp>
    </p:spTree>
    <p:extLst>
      <p:ext uri="{BB962C8B-B14F-4D97-AF65-F5344CB8AC3E}">
        <p14:creationId xmlns:p14="http://schemas.microsoft.com/office/powerpoint/2010/main" val="1782435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a:noFill/>
        </p:spPr>
        <p:txBody>
          <a:bodyPr/>
          <a:lstStyle/>
          <a:p>
            <a:pPr eaLnBrk="1" hangingPunct="1"/>
            <a:endParaRPr lang="en-US" altLang="en-US" dirty="0" smtClean="0"/>
          </a:p>
        </p:txBody>
      </p:sp>
      <p:sp>
        <p:nvSpPr>
          <p:cNvPr id="5222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7B2BB0B8-0942-40FE-9524-5E06D5C58294}" type="slidenum">
              <a:rPr lang="en-US" altLang="en-US" sz="1200" b="0">
                <a:solidFill>
                  <a:prstClr val="black"/>
                </a:solidFill>
              </a:rPr>
              <a:pPr eaLnBrk="0" fontAlgn="base" hangingPunct="0">
                <a:spcAft>
                  <a:spcPct val="0"/>
                </a:spcAft>
                <a:defRPr/>
              </a:pPr>
              <a:t>3</a:t>
            </a:fld>
            <a:endParaRPr lang="en-US" altLang="en-US" sz="1200" b="0" dirty="0">
              <a:solidFill>
                <a:prstClr val="black"/>
              </a:solidFill>
            </a:endParaRPr>
          </a:p>
        </p:txBody>
      </p:sp>
    </p:spTree>
    <p:extLst>
      <p:ext uri="{BB962C8B-B14F-4D97-AF65-F5344CB8AC3E}">
        <p14:creationId xmlns:p14="http://schemas.microsoft.com/office/powerpoint/2010/main" val="742550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a:noFill/>
        </p:spPr>
        <p:txBody>
          <a:bodyPr/>
          <a:lstStyle/>
          <a:p>
            <a:pPr eaLnBrk="1" hangingPunct="1"/>
            <a:endParaRPr lang="en-US" altLang="en-US" dirty="0" smtClean="0"/>
          </a:p>
        </p:txBody>
      </p:sp>
      <p:sp>
        <p:nvSpPr>
          <p:cNvPr id="76804"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9C01931C-7496-45F3-B072-C12E42882C63}" type="slidenum">
              <a:rPr lang="en-US" altLang="en-US" sz="1200" b="0">
                <a:solidFill>
                  <a:prstClr val="black"/>
                </a:solidFill>
              </a:rPr>
              <a:pPr eaLnBrk="0" fontAlgn="base" hangingPunct="0">
                <a:spcAft>
                  <a:spcPct val="0"/>
                </a:spcAft>
                <a:defRPr/>
              </a:pPr>
              <a:t>40</a:t>
            </a:fld>
            <a:endParaRPr lang="en-US" altLang="en-US" sz="1200" b="0" dirty="0">
              <a:solidFill>
                <a:prstClr val="black"/>
              </a:solidFill>
            </a:endParaRPr>
          </a:p>
        </p:txBody>
      </p:sp>
    </p:spTree>
    <p:extLst>
      <p:ext uri="{BB962C8B-B14F-4D97-AF65-F5344CB8AC3E}">
        <p14:creationId xmlns:p14="http://schemas.microsoft.com/office/powerpoint/2010/main" val="31527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a:noFill/>
        </p:spPr>
        <p:txBody>
          <a:bodyPr/>
          <a:lstStyle/>
          <a:p>
            <a:pPr eaLnBrk="1" hangingPunct="1"/>
            <a:endParaRPr lang="en-US" altLang="en-US" dirty="0" smtClean="0"/>
          </a:p>
        </p:txBody>
      </p:sp>
      <p:sp>
        <p:nvSpPr>
          <p:cNvPr id="78852"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70314ADC-B411-41C0-BE15-64061654AE5B}" type="slidenum">
              <a:rPr lang="en-US" altLang="en-US" sz="1200" b="0">
                <a:solidFill>
                  <a:prstClr val="black"/>
                </a:solidFill>
              </a:rPr>
              <a:pPr eaLnBrk="0" fontAlgn="base" hangingPunct="0">
                <a:spcAft>
                  <a:spcPct val="0"/>
                </a:spcAft>
                <a:defRPr/>
              </a:pPr>
              <a:t>41</a:t>
            </a:fld>
            <a:endParaRPr lang="en-US" altLang="en-US" sz="1200" b="0" dirty="0">
              <a:solidFill>
                <a:prstClr val="black"/>
              </a:solidFill>
            </a:endParaRPr>
          </a:p>
        </p:txBody>
      </p:sp>
    </p:spTree>
    <p:extLst>
      <p:ext uri="{BB962C8B-B14F-4D97-AF65-F5344CB8AC3E}">
        <p14:creationId xmlns:p14="http://schemas.microsoft.com/office/powerpoint/2010/main" val="1445060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a:noFill/>
        </p:spPr>
        <p:txBody>
          <a:bodyPr/>
          <a:lstStyle/>
          <a:p>
            <a:pPr eaLnBrk="1" hangingPunct="1"/>
            <a:endParaRPr lang="en-US" altLang="en-US" dirty="0" smtClean="0"/>
          </a:p>
        </p:txBody>
      </p:sp>
      <p:sp>
        <p:nvSpPr>
          <p:cNvPr id="80900"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FC2BB6EA-3411-4404-95C4-8EE9D0D5A426}" type="slidenum">
              <a:rPr lang="en-US" altLang="en-US" sz="1200" b="0">
                <a:solidFill>
                  <a:prstClr val="black"/>
                </a:solidFill>
              </a:rPr>
              <a:pPr eaLnBrk="0" fontAlgn="base" hangingPunct="0">
                <a:spcAft>
                  <a:spcPct val="0"/>
                </a:spcAft>
                <a:defRPr/>
              </a:pPr>
              <a:t>42</a:t>
            </a:fld>
            <a:endParaRPr lang="en-US" altLang="en-US" sz="1200" b="0" dirty="0">
              <a:solidFill>
                <a:prstClr val="black"/>
              </a:solidFill>
            </a:endParaRPr>
          </a:p>
        </p:txBody>
      </p:sp>
    </p:spTree>
    <p:extLst>
      <p:ext uri="{BB962C8B-B14F-4D97-AF65-F5344CB8AC3E}">
        <p14:creationId xmlns:p14="http://schemas.microsoft.com/office/powerpoint/2010/main" val="3139269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a:noFill/>
        </p:spPr>
        <p:txBody>
          <a:bodyPr/>
          <a:lstStyle/>
          <a:p>
            <a:pPr eaLnBrk="1" hangingPunct="1"/>
            <a:endParaRPr lang="en-US" altLang="en-US" dirty="0" smtClean="0"/>
          </a:p>
        </p:txBody>
      </p:sp>
      <p:sp>
        <p:nvSpPr>
          <p:cNvPr id="82948"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6144D25B-B4CC-4977-A237-E707F6149A93}" type="slidenum">
              <a:rPr lang="en-US" altLang="en-US" sz="1200" b="0">
                <a:solidFill>
                  <a:prstClr val="black"/>
                </a:solidFill>
              </a:rPr>
              <a:pPr eaLnBrk="0" fontAlgn="base" hangingPunct="0">
                <a:spcAft>
                  <a:spcPct val="0"/>
                </a:spcAft>
                <a:defRPr/>
              </a:pPr>
              <a:t>43</a:t>
            </a:fld>
            <a:endParaRPr lang="en-US" altLang="en-US" sz="1200" b="0" dirty="0">
              <a:solidFill>
                <a:prstClr val="black"/>
              </a:solidFill>
            </a:endParaRPr>
          </a:p>
        </p:txBody>
      </p:sp>
    </p:spTree>
    <p:extLst>
      <p:ext uri="{BB962C8B-B14F-4D97-AF65-F5344CB8AC3E}">
        <p14:creationId xmlns:p14="http://schemas.microsoft.com/office/powerpoint/2010/main" val="3655720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4276"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CFC03A44-5C83-4065-907E-0E9C02449043}" type="slidenum">
              <a:rPr lang="en-US" altLang="en-US" sz="1200" b="0">
                <a:solidFill>
                  <a:prstClr val="black"/>
                </a:solidFill>
              </a:rPr>
              <a:pPr eaLnBrk="0" fontAlgn="base" hangingPunct="0">
                <a:spcAft>
                  <a:spcPct val="0"/>
                </a:spcAft>
                <a:defRPr/>
              </a:pPr>
              <a:t>7</a:t>
            </a:fld>
            <a:endParaRPr lang="en-US" altLang="en-US" sz="1200" b="0" dirty="0">
              <a:solidFill>
                <a:prstClr val="black"/>
              </a:solidFill>
            </a:endParaRPr>
          </a:p>
        </p:txBody>
      </p:sp>
    </p:spTree>
    <p:extLst>
      <p:ext uri="{BB962C8B-B14F-4D97-AF65-F5344CB8AC3E}">
        <p14:creationId xmlns:p14="http://schemas.microsoft.com/office/powerpoint/2010/main" val="1973418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6324" name="Slide Number Placeholder 3"/>
          <p:cNvSpPr txBox="1">
            <a:spLocks noGrp="1"/>
          </p:cNvSpPr>
          <p:nvPr/>
        </p:nvSpPr>
        <p:spPr bwMode="auto">
          <a:xfrm>
            <a:off x="4058568" y="8976836"/>
            <a:ext cx="3105997" cy="47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62" tIns="47581" rIns="95162" bIns="47581" anchor="b"/>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algn="r" defTabSz="951186" eaLnBrk="0" fontAlgn="base" hangingPunct="0">
              <a:spcAft>
                <a:spcPct val="0"/>
              </a:spcAft>
              <a:defRPr/>
            </a:pPr>
            <a:fld id="{3EE8B5C5-3942-4BE5-B726-24469C0153A6}" type="slidenum">
              <a:rPr lang="en-US" altLang="en-US" sz="1200" b="0">
                <a:solidFill>
                  <a:prstClr val="black"/>
                </a:solidFill>
              </a:rPr>
              <a:pPr algn="r" defTabSz="951186" eaLnBrk="0" fontAlgn="base" hangingPunct="0">
                <a:spcAft>
                  <a:spcPct val="0"/>
                </a:spcAft>
                <a:defRPr/>
              </a:pPr>
              <a:t>8</a:t>
            </a:fld>
            <a:endParaRPr lang="en-US" altLang="en-US" sz="1200" b="0" dirty="0">
              <a:solidFill>
                <a:prstClr val="black"/>
              </a:solidFill>
            </a:endParaRPr>
          </a:p>
        </p:txBody>
      </p:sp>
    </p:spTree>
    <p:extLst>
      <p:ext uri="{BB962C8B-B14F-4D97-AF65-F5344CB8AC3E}">
        <p14:creationId xmlns:p14="http://schemas.microsoft.com/office/powerpoint/2010/main" val="435292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6324" name="Slide Number Placeholder 3"/>
          <p:cNvSpPr txBox="1">
            <a:spLocks noGrp="1"/>
          </p:cNvSpPr>
          <p:nvPr/>
        </p:nvSpPr>
        <p:spPr bwMode="auto">
          <a:xfrm>
            <a:off x="4058568" y="8976836"/>
            <a:ext cx="3105997" cy="47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62" tIns="47581" rIns="95162" bIns="47581" anchor="b"/>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algn="r" defTabSz="951186" eaLnBrk="0" fontAlgn="base" hangingPunct="0">
              <a:spcAft>
                <a:spcPct val="0"/>
              </a:spcAft>
              <a:defRPr/>
            </a:pPr>
            <a:fld id="{3EE8B5C5-3942-4BE5-B726-24469C0153A6}" type="slidenum">
              <a:rPr lang="en-US" altLang="en-US" sz="1200" b="0">
                <a:solidFill>
                  <a:prstClr val="black"/>
                </a:solidFill>
              </a:rPr>
              <a:pPr algn="r" defTabSz="951186" eaLnBrk="0" fontAlgn="base" hangingPunct="0">
                <a:spcAft>
                  <a:spcPct val="0"/>
                </a:spcAft>
                <a:defRPr/>
              </a:pPr>
              <a:t>9</a:t>
            </a:fld>
            <a:endParaRPr lang="en-US" altLang="en-US" sz="1200" b="0" dirty="0">
              <a:solidFill>
                <a:prstClr val="black"/>
              </a:solidFill>
            </a:endParaRPr>
          </a:p>
        </p:txBody>
      </p:sp>
    </p:spTree>
    <p:extLst>
      <p:ext uri="{BB962C8B-B14F-4D97-AF65-F5344CB8AC3E}">
        <p14:creationId xmlns:p14="http://schemas.microsoft.com/office/powerpoint/2010/main" val="3418482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6324" name="Slide Number Placeholder 3"/>
          <p:cNvSpPr txBox="1">
            <a:spLocks noGrp="1"/>
          </p:cNvSpPr>
          <p:nvPr/>
        </p:nvSpPr>
        <p:spPr bwMode="auto">
          <a:xfrm>
            <a:off x="4058568" y="8976836"/>
            <a:ext cx="3105997" cy="47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62" tIns="47581" rIns="95162" bIns="47581" anchor="b"/>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algn="r" defTabSz="951186" eaLnBrk="0" fontAlgn="base" hangingPunct="0">
              <a:spcAft>
                <a:spcPct val="0"/>
              </a:spcAft>
              <a:defRPr/>
            </a:pPr>
            <a:fld id="{3EE8B5C5-3942-4BE5-B726-24469C0153A6}" type="slidenum">
              <a:rPr lang="en-US" altLang="en-US" sz="1200" b="0">
                <a:solidFill>
                  <a:prstClr val="black"/>
                </a:solidFill>
              </a:rPr>
              <a:pPr algn="r" defTabSz="951186" eaLnBrk="0" fontAlgn="base" hangingPunct="0">
                <a:spcAft>
                  <a:spcPct val="0"/>
                </a:spcAft>
                <a:defRPr/>
              </a:pPr>
              <a:t>10</a:t>
            </a:fld>
            <a:endParaRPr lang="en-US" altLang="en-US" sz="1200" b="0" dirty="0">
              <a:solidFill>
                <a:prstClr val="black"/>
              </a:solidFill>
            </a:endParaRPr>
          </a:p>
        </p:txBody>
      </p:sp>
    </p:spTree>
    <p:extLst>
      <p:ext uri="{BB962C8B-B14F-4D97-AF65-F5344CB8AC3E}">
        <p14:creationId xmlns:p14="http://schemas.microsoft.com/office/powerpoint/2010/main" val="2422438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a:noFill/>
        </p:spPr>
        <p:txBody>
          <a:bodyPr/>
          <a:lstStyle/>
          <a:p>
            <a:pPr eaLnBrk="1" hangingPunct="1">
              <a:spcBef>
                <a:spcPct val="0"/>
              </a:spcBef>
            </a:pPr>
            <a:endParaRPr lang="en-US" altLang="en-US" dirty="0" smtClean="0"/>
          </a:p>
        </p:txBody>
      </p:sp>
      <p:sp>
        <p:nvSpPr>
          <p:cNvPr id="56324" name="Slide Number Placeholder 3"/>
          <p:cNvSpPr txBox="1">
            <a:spLocks noGrp="1"/>
          </p:cNvSpPr>
          <p:nvPr/>
        </p:nvSpPr>
        <p:spPr bwMode="auto">
          <a:xfrm>
            <a:off x="4058568" y="8976836"/>
            <a:ext cx="3105997" cy="47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62" tIns="47581" rIns="95162" bIns="47581" anchor="b"/>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algn="r" defTabSz="951186" eaLnBrk="0" fontAlgn="base" hangingPunct="0">
              <a:spcAft>
                <a:spcPct val="0"/>
              </a:spcAft>
              <a:defRPr/>
            </a:pPr>
            <a:fld id="{3EE8B5C5-3942-4BE5-B726-24469C0153A6}" type="slidenum">
              <a:rPr lang="en-US" altLang="en-US" sz="1200" b="0">
                <a:solidFill>
                  <a:prstClr val="black"/>
                </a:solidFill>
              </a:rPr>
              <a:pPr algn="r" defTabSz="951186" eaLnBrk="0" fontAlgn="base" hangingPunct="0">
                <a:spcAft>
                  <a:spcPct val="0"/>
                </a:spcAft>
                <a:defRPr/>
              </a:pPr>
              <a:t>11</a:t>
            </a:fld>
            <a:endParaRPr lang="en-US" altLang="en-US" sz="1200" b="0" dirty="0">
              <a:solidFill>
                <a:prstClr val="black"/>
              </a:solidFill>
            </a:endParaRPr>
          </a:p>
        </p:txBody>
      </p:sp>
    </p:spTree>
    <p:extLst>
      <p:ext uri="{BB962C8B-B14F-4D97-AF65-F5344CB8AC3E}">
        <p14:creationId xmlns:p14="http://schemas.microsoft.com/office/powerpoint/2010/main" val="4199695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a:noFill/>
        </p:spPr>
        <p:txBody>
          <a:bodyPr/>
          <a:lstStyle/>
          <a:p>
            <a:pPr eaLnBrk="1" hangingPunct="1"/>
            <a:endParaRPr lang="en-US" altLang="en-US" dirty="0" smtClean="0"/>
          </a:p>
        </p:txBody>
      </p:sp>
      <p:sp>
        <p:nvSpPr>
          <p:cNvPr id="58372"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D2CE1585-9A11-44D7-B831-5D7893A5F2DA}" type="slidenum">
              <a:rPr lang="en-US" altLang="en-US" sz="1200" b="0">
                <a:solidFill>
                  <a:prstClr val="black"/>
                </a:solidFill>
              </a:rPr>
              <a:pPr eaLnBrk="0" fontAlgn="base" hangingPunct="0">
                <a:spcAft>
                  <a:spcPct val="0"/>
                </a:spcAft>
                <a:defRPr/>
              </a:pPr>
              <a:t>12</a:t>
            </a:fld>
            <a:endParaRPr lang="en-US" altLang="en-US" sz="1200" b="0" dirty="0">
              <a:solidFill>
                <a:prstClr val="black"/>
              </a:solidFill>
            </a:endParaRPr>
          </a:p>
        </p:txBody>
      </p:sp>
    </p:spTree>
    <p:extLst>
      <p:ext uri="{BB962C8B-B14F-4D97-AF65-F5344CB8AC3E}">
        <p14:creationId xmlns:p14="http://schemas.microsoft.com/office/powerpoint/2010/main" val="254856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a:noFill/>
        </p:spPr>
        <p:txBody>
          <a:bodyPr/>
          <a:lstStyle/>
          <a:p>
            <a:pPr eaLnBrk="1" hangingPunct="1"/>
            <a:endParaRPr lang="en-US" altLang="en-US" dirty="0" smtClean="0"/>
          </a:p>
        </p:txBody>
      </p:sp>
      <p:sp>
        <p:nvSpPr>
          <p:cNvPr id="60420" name="Slide Number Placeholder 3"/>
          <p:cNvSpPr>
            <a:spLocks noGrp="1"/>
          </p:cNvSpPr>
          <p:nvPr>
            <p:ph type="sldNum" sz="quarter" idx="5"/>
          </p:nvPr>
        </p:nvSpPr>
        <p:spPr>
          <a:noFill/>
        </p:spPr>
        <p:txBody>
          <a:bodyPr/>
          <a:lstStyle>
            <a:lvl1pPr defTabSz="951186">
              <a:spcBef>
                <a:spcPct val="50000"/>
              </a:spcBef>
              <a:defRPr sz="3700" b="1">
                <a:solidFill>
                  <a:schemeClr val="tx1"/>
                </a:solidFill>
                <a:latin typeface="Arial" panose="020B0604020202020204" pitchFamily="34" charset="0"/>
              </a:defRPr>
            </a:lvl1pPr>
            <a:lvl2pPr marL="773243" indent="-297650" defTabSz="951186">
              <a:spcBef>
                <a:spcPct val="50000"/>
              </a:spcBef>
              <a:defRPr sz="3700" b="1">
                <a:solidFill>
                  <a:schemeClr val="tx1"/>
                </a:solidFill>
                <a:latin typeface="Arial" panose="020B0604020202020204" pitchFamily="34" charset="0"/>
              </a:defRPr>
            </a:lvl2pPr>
            <a:lvl3pPr marL="1188982" indent="-237797" defTabSz="951186">
              <a:spcBef>
                <a:spcPct val="50000"/>
              </a:spcBef>
              <a:defRPr sz="3700" b="1">
                <a:solidFill>
                  <a:schemeClr val="tx1"/>
                </a:solidFill>
                <a:latin typeface="Arial" panose="020B0604020202020204" pitchFamily="34" charset="0"/>
              </a:defRPr>
            </a:lvl3pPr>
            <a:lvl4pPr marL="1664575" indent="-237797" defTabSz="951186">
              <a:spcBef>
                <a:spcPct val="50000"/>
              </a:spcBef>
              <a:defRPr sz="3700" b="1">
                <a:solidFill>
                  <a:schemeClr val="tx1"/>
                </a:solidFill>
                <a:latin typeface="Arial" panose="020B0604020202020204" pitchFamily="34" charset="0"/>
              </a:defRPr>
            </a:lvl4pPr>
            <a:lvl5pPr marL="2141785" indent="-237797" defTabSz="951186">
              <a:spcBef>
                <a:spcPct val="50000"/>
              </a:spcBef>
              <a:defRPr sz="3700" b="1">
                <a:solidFill>
                  <a:schemeClr val="tx1"/>
                </a:solidFill>
                <a:latin typeface="Arial" panose="020B0604020202020204" pitchFamily="34" charset="0"/>
              </a:defRPr>
            </a:lvl5pPr>
            <a:lvl6pPr marL="2607672" indent="-237797" defTabSz="951186" eaLnBrk="0" fontAlgn="base" hangingPunct="0">
              <a:spcBef>
                <a:spcPct val="50000"/>
              </a:spcBef>
              <a:spcAft>
                <a:spcPct val="0"/>
              </a:spcAft>
              <a:defRPr sz="3700" b="1">
                <a:solidFill>
                  <a:schemeClr val="tx1"/>
                </a:solidFill>
                <a:latin typeface="Arial" panose="020B0604020202020204" pitchFamily="34" charset="0"/>
              </a:defRPr>
            </a:lvl6pPr>
            <a:lvl7pPr marL="3073559" indent="-237797" defTabSz="951186" eaLnBrk="0" fontAlgn="base" hangingPunct="0">
              <a:spcBef>
                <a:spcPct val="50000"/>
              </a:spcBef>
              <a:spcAft>
                <a:spcPct val="0"/>
              </a:spcAft>
              <a:defRPr sz="3700" b="1">
                <a:solidFill>
                  <a:schemeClr val="tx1"/>
                </a:solidFill>
                <a:latin typeface="Arial" panose="020B0604020202020204" pitchFamily="34" charset="0"/>
              </a:defRPr>
            </a:lvl7pPr>
            <a:lvl8pPr marL="3539446" indent="-237797" defTabSz="951186" eaLnBrk="0" fontAlgn="base" hangingPunct="0">
              <a:spcBef>
                <a:spcPct val="50000"/>
              </a:spcBef>
              <a:spcAft>
                <a:spcPct val="0"/>
              </a:spcAft>
              <a:defRPr sz="3700" b="1">
                <a:solidFill>
                  <a:schemeClr val="tx1"/>
                </a:solidFill>
                <a:latin typeface="Arial" panose="020B0604020202020204" pitchFamily="34" charset="0"/>
              </a:defRPr>
            </a:lvl8pPr>
            <a:lvl9pPr marL="4005332" indent="-237797" defTabSz="951186" eaLnBrk="0" fontAlgn="base" hangingPunct="0">
              <a:spcBef>
                <a:spcPct val="50000"/>
              </a:spcBef>
              <a:spcAft>
                <a:spcPct val="0"/>
              </a:spcAft>
              <a:defRPr sz="3700" b="1">
                <a:solidFill>
                  <a:schemeClr val="tx1"/>
                </a:solidFill>
                <a:latin typeface="Arial" panose="020B0604020202020204" pitchFamily="34" charset="0"/>
              </a:defRPr>
            </a:lvl9pPr>
          </a:lstStyle>
          <a:p>
            <a:pPr eaLnBrk="0" fontAlgn="base" hangingPunct="0">
              <a:spcAft>
                <a:spcPct val="0"/>
              </a:spcAft>
              <a:defRPr/>
            </a:pPr>
            <a:fld id="{F392341B-441B-4415-BCA3-514E5DE4A745}" type="slidenum">
              <a:rPr lang="en-US" altLang="en-US" sz="1200" b="0">
                <a:solidFill>
                  <a:prstClr val="black"/>
                </a:solidFill>
              </a:rPr>
              <a:pPr eaLnBrk="0" fontAlgn="base" hangingPunct="0">
                <a:spcAft>
                  <a:spcPct val="0"/>
                </a:spcAft>
                <a:defRPr/>
              </a:pPr>
              <a:t>13</a:t>
            </a:fld>
            <a:endParaRPr lang="en-US" altLang="en-US" sz="1200" b="0" dirty="0">
              <a:solidFill>
                <a:prstClr val="black"/>
              </a:solidFill>
            </a:endParaRPr>
          </a:p>
        </p:txBody>
      </p:sp>
    </p:spTree>
    <p:extLst>
      <p:ext uri="{BB962C8B-B14F-4D97-AF65-F5344CB8AC3E}">
        <p14:creationId xmlns:p14="http://schemas.microsoft.com/office/powerpoint/2010/main" val="236235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DF2DD507-CE9D-41D1-899C-39093DEFCA86}" type="slidenum">
              <a:rPr lang="en-US" altLang="en-US" smtClean="0"/>
              <a:pPr>
                <a:defRPr/>
              </a:pPr>
              <a:t>‹#›</a:t>
            </a:fld>
            <a:endParaRPr lang="en-US" altLang="en-US" dirty="0"/>
          </a:p>
        </p:txBody>
      </p:sp>
    </p:spTree>
    <p:extLst>
      <p:ext uri="{BB962C8B-B14F-4D97-AF65-F5344CB8AC3E}">
        <p14:creationId xmlns:p14="http://schemas.microsoft.com/office/powerpoint/2010/main" val="16348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3638936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4014740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1793414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3089935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dirty="0"/>
          </a:p>
        </p:txBody>
      </p:sp>
      <p:sp>
        <p:nvSpPr>
          <p:cNvPr id="4"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46549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dirty="0"/>
          </a:p>
        </p:txBody>
      </p:sp>
      <p:sp>
        <p:nvSpPr>
          <p:cNvPr id="4"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3839368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B32BE94-2098-41AE-81CD-CFE1642F6E5F}" type="slidenum">
              <a:rPr lang="en-US" altLang="en-US" smtClean="0"/>
              <a:pPr>
                <a:defRPr/>
              </a:pPr>
              <a:t>‹#›</a:t>
            </a:fld>
            <a:endParaRPr lang="en-US" altLang="en-US" dirty="0"/>
          </a:p>
        </p:txBody>
      </p:sp>
    </p:spTree>
    <p:extLst>
      <p:ext uri="{BB962C8B-B14F-4D97-AF65-F5344CB8AC3E}">
        <p14:creationId xmlns:p14="http://schemas.microsoft.com/office/powerpoint/2010/main" val="345397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4909730-40CC-400A-A249-50DC601DF32D}" type="slidenum">
              <a:rPr lang="en-US" altLang="en-US" smtClean="0"/>
              <a:pPr>
                <a:defRPr/>
              </a:pPr>
              <a:t>‹#›</a:t>
            </a:fld>
            <a:endParaRPr lang="en-US" altLang="en-US" dirty="0"/>
          </a:p>
        </p:txBody>
      </p:sp>
    </p:spTree>
    <p:extLst>
      <p:ext uri="{BB962C8B-B14F-4D97-AF65-F5344CB8AC3E}">
        <p14:creationId xmlns:p14="http://schemas.microsoft.com/office/powerpoint/2010/main" val="4188949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2BB3D66-B18A-47F9-8C65-CD6A8FE1D124}" type="slidenum">
              <a:rPr lang="en-US" altLang="en-US" smtClean="0"/>
              <a:pPr>
                <a:defRPr/>
              </a:pPr>
              <a:t>‹#›</a:t>
            </a:fld>
            <a:endParaRPr lang="en-US" altLang="en-US" dirty="0"/>
          </a:p>
        </p:txBody>
      </p:sp>
    </p:spTree>
    <p:extLst>
      <p:ext uri="{BB962C8B-B14F-4D97-AF65-F5344CB8AC3E}">
        <p14:creationId xmlns:p14="http://schemas.microsoft.com/office/powerpoint/2010/main" val="595248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9836846-F772-4E23-82F0-BAE0D78E783C}" type="slidenum">
              <a:rPr lang="en-US" altLang="en-US" smtClean="0"/>
              <a:pPr>
                <a:defRPr/>
              </a:pPr>
              <a:t>‹#›</a:t>
            </a:fld>
            <a:endParaRPr lang="en-US" altLang="en-US" dirty="0"/>
          </a:p>
        </p:txBody>
      </p:sp>
    </p:spTree>
    <p:extLst>
      <p:ext uri="{BB962C8B-B14F-4D97-AF65-F5344CB8AC3E}">
        <p14:creationId xmlns:p14="http://schemas.microsoft.com/office/powerpoint/2010/main" val="3081003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668A52D7-B006-43DF-A68F-AAC8CC807F37}" type="slidenum">
              <a:rPr lang="en-US" altLang="en-US" smtClean="0"/>
              <a:pPr>
                <a:defRPr/>
              </a:pPr>
              <a:t>‹#›</a:t>
            </a:fld>
            <a:endParaRPr lang="en-US" altLang="en-US" dirty="0"/>
          </a:p>
        </p:txBody>
      </p:sp>
    </p:spTree>
    <p:extLst>
      <p:ext uri="{BB962C8B-B14F-4D97-AF65-F5344CB8AC3E}">
        <p14:creationId xmlns:p14="http://schemas.microsoft.com/office/powerpoint/2010/main" val="13969742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3E6E850-3644-4B54-B79A-0D083A32F285}" type="slidenum">
              <a:rPr lang="en-US" altLang="en-US" smtClean="0"/>
              <a:pPr>
                <a:defRPr/>
              </a:pPr>
              <a:t>‹#›</a:t>
            </a:fld>
            <a:endParaRPr lang="en-US" altLang="en-US" dirty="0"/>
          </a:p>
        </p:txBody>
      </p:sp>
    </p:spTree>
    <p:extLst>
      <p:ext uri="{BB962C8B-B14F-4D97-AF65-F5344CB8AC3E}">
        <p14:creationId xmlns:p14="http://schemas.microsoft.com/office/powerpoint/2010/main" val="3983815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758D0FCE-E16B-4786-BF99-9E5B4C1600E0}" type="slidenum">
              <a:rPr lang="en-US" altLang="en-US" smtClean="0"/>
              <a:pPr>
                <a:defRPr/>
              </a:pPr>
              <a:t>‹#›</a:t>
            </a:fld>
            <a:endParaRPr lang="en-US" altLang="en-US" dirty="0"/>
          </a:p>
        </p:txBody>
      </p:sp>
    </p:spTree>
    <p:extLst>
      <p:ext uri="{BB962C8B-B14F-4D97-AF65-F5344CB8AC3E}">
        <p14:creationId xmlns:p14="http://schemas.microsoft.com/office/powerpoint/2010/main" val="364074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D21B38B5-78F9-4E5C-BF4A-50A8A4C06FCE}" type="slidenum">
              <a:rPr lang="en-US" altLang="en-US" smtClean="0"/>
              <a:pPr>
                <a:defRPr/>
              </a:pPr>
              <a:t>‹#›</a:t>
            </a:fld>
            <a:endParaRPr lang="en-US" altLang="en-US" dirty="0"/>
          </a:p>
        </p:txBody>
      </p:sp>
    </p:spTree>
    <p:extLst>
      <p:ext uri="{BB962C8B-B14F-4D97-AF65-F5344CB8AC3E}">
        <p14:creationId xmlns:p14="http://schemas.microsoft.com/office/powerpoint/2010/main" val="34262340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pPr>
              <a:defRPr/>
            </a:pPr>
            <a:endParaRPr lang="en-US" dirty="0"/>
          </a:p>
        </p:txBody>
      </p:sp>
      <p:sp>
        <p:nvSpPr>
          <p:cNvPr id="5" name="Footer Placeholder 3"/>
          <p:cNvSpPr>
            <a:spLocks noGrp="1"/>
          </p:cNvSpPr>
          <p:nvPr>
            <p:ph type="ftr" sz="quarter" idx="11"/>
          </p:nvPr>
        </p:nvSpPr>
        <p:spPr/>
        <p:txBody>
          <a:bodyPr/>
          <a:lstStyle/>
          <a:p>
            <a:pPr>
              <a:defRPr/>
            </a:pPr>
            <a:endParaRPr lang="en-US" dirty="0"/>
          </a:p>
        </p:txBody>
      </p:sp>
      <p:sp>
        <p:nvSpPr>
          <p:cNvPr id="6" name="Slide Number Placeholder 4"/>
          <p:cNvSpPr>
            <a:spLocks noGrp="1"/>
          </p:cNvSpPr>
          <p:nvPr>
            <p:ph type="sldNum" sz="quarter" idx="12"/>
          </p:nvPr>
        </p:nvSpPr>
        <p:spPr/>
        <p:txBody>
          <a:bodyPr/>
          <a:lstStyle/>
          <a:p>
            <a:pPr>
              <a:defRPr/>
            </a:pPr>
            <a:fld id="{962B136A-2754-40EE-A27B-DEEE500DE7BE}" type="slidenum">
              <a:rPr lang="en-US" altLang="en-US" smtClean="0"/>
              <a:pPr>
                <a:defRPr/>
              </a:pPr>
              <a:t>‹#›</a:t>
            </a:fld>
            <a:endParaRPr lang="en-US" altLang="en-US" dirty="0"/>
          </a:p>
        </p:txBody>
      </p:sp>
    </p:spTree>
    <p:extLst>
      <p:ext uri="{BB962C8B-B14F-4D97-AF65-F5344CB8AC3E}">
        <p14:creationId xmlns:p14="http://schemas.microsoft.com/office/powerpoint/2010/main" val="10738977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endParaRPr lang="en-US" dirty="0"/>
          </a:p>
        </p:txBody>
      </p:sp>
      <p:sp>
        <p:nvSpPr>
          <p:cNvPr id="5" name="Footer Placeholder 2"/>
          <p:cNvSpPr>
            <a:spLocks noGrp="1"/>
          </p:cNvSpPr>
          <p:nvPr>
            <p:ph type="ftr" sz="quarter" idx="11"/>
          </p:nvPr>
        </p:nvSpPr>
        <p:spPr/>
        <p:txBody>
          <a:bodyPr/>
          <a:lstStyle/>
          <a:p>
            <a:pPr>
              <a:defRPr/>
            </a:pPr>
            <a:endParaRPr lang="en-US" dirty="0"/>
          </a:p>
        </p:txBody>
      </p:sp>
      <p:sp>
        <p:nvSpPr>
          <p:cNvPr id="6" name="Slide Number Placeholder 3"/>
          <p:cNvSpPr>
            <a:spLocks noGrp="1"/>
          </p:cNvSpPr>
          <p:nvPr>
            <p:ph type="sldNum" sz="quarter" idx="12"/>
          </p:nvPr>
        </p:nvSpPr>
        <p:spPr/>
        <p:txBody>
          <a:bodyPr/>
          <a:lstStyle/>
          <a:p>
            <a:pPr>
              <a:defRPr/>
            </a:pPr>
            <a:fld id="{24793D4D-6D62-4892-B2C4-05AC9D0CD9AF}" type="slidenum">
              <a:rPr lang="en-US" altLang="en-US" smtClean="0"/>
              <a:pPr>
                <a:defRPr/>
              </a:pPr>
              <a:t>‹#›</a:t>
            </a:fld>
            <a:endParaRPr lang="en-US" altLang="en-US" dirty="0"/>
          </a:p>
        </p:txBody>
      </p:sp>
    </p:spTree>
    <p:extLst>
      <p:ext uri="{BB962C8B-B14F-4D97-AF65-F5344CB8AC3E}">
        <p14:creationId xmlns:p14="http://schemas.microsoft.com/office/powerpoint/2010/main" val="25295323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pPr>
              <a:defRPr/>
            </a:pPr>
            <a:endParaRPr lang="en-US" dirty="0"/>
          </a:p>
        </p:txBody>
      </p:sp>
      <p:sp>
        <p:nvSpPr>
          <p:cNvPr id="5" name="Footer Placeholder 5"/>
          <p:cNvSpPr>
            <a:spLocks noGrp="1"/>
          </p:cNvSpPr>
          <p:nvPr>
            <p:ph type="ftr" sz="quarter" idx="11"/>
          </p:nvPr>
        </p:nvSpPr>
        <p:spPr/>
        <p:txBody>
          <a:bodyPr/>
          <a:lstStyle/>
          <a:p>
            <a:pPr>
              <a:defRPr/>
            </a:pPr>
            <a:endParaRPr lang="en-US" dirty="0"/>
          </a:p>
        </p:txBody>
      </p:sp>
      <p:sp>
        <p:nvSpPr>
          <p:cNvPr id="6" name="Slide Number Placeholder 6"/>
          <p:cNvSpPr>
            <a:spLocks noGrp="1"/>
          </p:cNvSpPr>
          <p:nvPr>
            <p:ph type="sldNum" sz="quarter" idx="12"/>
          </p:nvPr>
        </p:nvSpPr>
        <p:spPr/>
        <p:txBody>
          <a:bodyPr/>
          <a:lstStyle/>
          <a:p>
            <a:pPr>
              <a:defRPr/>
            </a:pPr>
            <a:fld id="{BA772578-E7FF-4833-A0EE-D6A50762BE87}" type="slidenum">
              <a:rPr lang="en-US" altLang="en-US" smtClean="0"/>
              <a:pPr>
                <a:defRPr/>
              </a:pPr>
              <a:t>‹#›</a:t>
            </a:fld>
            <a:endParaRPr lang="en-US" altLang="en-US" dirty="0"/>
          </a:p>
        </p:txBody>
      </p:sp>
    </p:spTree>
    <p:extLst>
      <p:ext uri="{BB962C8B-B14F-4D97-AF65-F5344CB8AC3E}">
        <p14:creationId xmlns:p14="http://schemas.microsoft.com/office/powerpoint/2010/main" val="33315942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F51D6A3E-4099-43E9-90E3-592DE3928D00}" type="slidenum">
              <a:rPr lang="en-US" altLang="en-US" smtClean="0"/>
              <a:pPr>
                <a:defRPr/>
              </a:pPr>
              <a:t>‹#›</a:t>
            </a:fld>
            <a:endParaRPr lang="en-US" altLang="en-US" dirty="0"/>
          </a:p>
        </p:txBody>
      </p:sp>
    </p:spTree>
    <p:extLst>
      <p:ext uri="{BB962C8B-B14F-4D97-AF65-F5344CB8AC3E}">
        <p14:creationId xmlns:p14="http://schemas.microsoft.com/office/powerpoint/2010/main" val="36600309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13022325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35584390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56397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B729015-4196-4248-9B20-A445C786B768}" type="slidenum">
              <a:rPr lang="en-US" altLang="en-US" smtClean="0"/>
              <a:pPr>
                <a:defRPr/>
              </a:pPr>
              <a:t>‹#›</a:t>
            </a:fld>
            <a:endParaRPr lang="en-US" altLang="en-US" dirty="0"/>
          </a:p>
        </p:txBody>
      </p:sp>
    </p:spTree>
    <p:extLst>
      <p:ext uri="{BB962C8B-B14F-4D97-AF65-F5344CB8AC3E}">
        <p14:creationId xmlns:p14="http://schemas.microsoft.com/office/powerpoint/2010/main" val="10579403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40428939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dirty="0"/>
          </a:p>
        </p:txBody>
      </p:sp>
      <p:sp>
        <p:nvSpPr>
          <p:cNvPr id="4"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1278552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dirty="0"/>
          </a:p>
        </p:txBody>
      </p:sp>
      <p:sp>
        <p:nvSpPr>
          <p:cNvPr id="4"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11340724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47B15BEB-A640-4C59-948C-E901BB4E026F}" type="slidenum">
              <a:rPr lang="en-US" altLang="en-US" smtClean="0"/>
              <a:pPr>
                <a:defRPr/>
              </a:pPr>
              <a:t>‹#›</a:t>
            </a:fld>
            <a:endParaRPr lang="en-US" altLang="en-US" dirty="0"/>
          </a:p>
        </p:txBody>
      </p:sp>
    </p:spTree>
    <p:extLst>
      <p:ext uri="{BB962C8B-B14F-4D97-AF65-F5344CB8AC3E}">
        <p14:creationId xmlns:p14="http://schemas.microsoft.com/office/powerpoint/2010/main" val="40225157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A569A19-CBF6-422C-9DBE-78E9AA515E5D}" type="slidenum">
              <a:rPr lang="en-US" altLang="en-US" smtClean="0"/>
              <a:pPr>
                <a:defRPr/>
              </a:pPr>
              <a:t>‹#›</a:t>
            </a:fld>
            <a:endParaRPr lang="en-US" altLang="en-US" dirty="0"/>
          </a:p>
        </p:txBody>
      </p:sp>
    </p:spTree>
    <p:extLst>
      <p:ext uri="{BB962C8B-B14F-4D97-AF65-F5344CB8AC3E}">
        <p14:creationId xmlns:p14="http://schemas.microsoft.com/office/powerpoint/2010/main" val="3863450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5ADA76BF-51D5-4BD8-890B-A0CBDC25A515}" type="slidenum">
              <a:rPr lang="en-US" altLang="en-US" smtClean="0"/>
              <a:pPr>
                <a:defRPr/>
              </a:pPr>
              <a:t>‹#›</a:t>
            </a:fld>
            <a:endParaRPr lang="en-US" altLang="en-US" dirty="0"/>
          </a:p>
        </p:txBody>
      </p:sp>
    </p:spTree>
    <p:extLst>
      <p:ext uri="{BB962C8B-B14F-4D97-AF65-F5344CB8AC3E}">
        <p14:creationId xmlns:p14="http://schemas.microsoft.com/office/powerpoint/2010/main" val="2885652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C951E6B8-FDE7-46DD-A656-ABCFC5D36476}" type="slidenum">
              <a:rPr lang="en-US" altLang="en-US" smtClean="0"/>
              <a:pPr>
                <a:defRPr/>
              </a:pPr>
              <a:t>‹#›</a:t>
            </a:fld>
            <a:endParaRPr lang="en-US" altLang="en-US" dirty="0"/>
          </a:p>
        </p:txBody>
      </p:sp>
    </p:spTree>
    <p:extLst>
      <p:ext uri="{BB962C8B-B14F-4D97-AF65-F5344CB8AC3E}">
        <p14:creationId xmlns:p14="http://schemas.microsoft.com/office/powerpoint/2010/main" val="3908003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pPr>
              <a:defRPr/>
            </a:pPr>
            <a:endParaRPr lang="en-US" dirty="0"/>
          </a:p>
        </p:txBody>
      </p:sp>
      <p:sp>
        <p:nvSpPr>
          <p:cNvPr id="5" name="Footer Placeholder 3"/>
          <p:cNvSpPr>
            <a:spLocks noGrp="1"/>
          </p:cNvSpPr>
          <p:nvPr>
            <p:ph type="ftr" sz="quarter" idx="11"/>
          </p:nvPr>
        </p:nvSpPr>
        <p:spPr/>
        <p:txBody>
          <a:bodyPr/>
          <a:lstStyle/>
          <a:p>
            <a:pPr>
              <a:defRPr/>
            </a:pPr>
            <a:endParaRPr lang="en-US" dirty="0"/>
          </a:p>
        </p:txBody>
      </p:sp>
      <p:sp>
        <p:nvSpPr>
          <p:cNvPr id="6" name="Slide Number Placeholder 4"/>
          <p:cNvSpPr>
            <a:spLocks noGrp="1"/>
          </p:cNvSpPr>
          <p:nvPr>
            <p:ph type="sldNum" sz="quarter" idx="12"/>
          </p:nvPr>
        </p:nvSpPr>
        <p:spPr/>
        <p:txBody>
          <a:bodyPr/>
          <a:lstStyle/>
          <a:p>
            <a:pPr>
              <a:defRPr/>
            </a:pPr>
            <a:fld id="{72F096F3-C74C-492F-B81F-599350979A8B}" type="slidenum">
              <a:rPr lang="en-US" altLang="en-US" smtClean="0"/>
              <a:pPr>
                <a:defRPr/>
              </a:pPr>
              <a:t>‹#›</a:t>
            </a:fld>
            <a:endParaRPr lang="en-US" altLang="en-US" dirty="0"/>
          </a:p>
        </p:txBody>
      </p:sp>
    </p:spTree>
    <p:extLst>
      <p:ext uri="{BB962C8B-B14F-4D97-AF65-F5344CB8AC3E}">
        <p14:creationId xmlns:p14="http://schemas.microsoft.com/office/powerpoint/2010/main" val="1389626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endParaRPr lang="en-US" dirty="0"/>
          </a:p>
        </p:txBody>
      </p:sp>
      <p:sp>
        <p:nvSpPr>
          <p:cNvPr id="5" name="Footer Placeholder 2"/>
          <p:cNvSpPr>
            <a:spLocks noGrp="1"/>
          </p:cNvSpPr>
          <p:nvPr>
            <p:ph type="ftr" sz="quarter" idx="11"/>
          </p:nvPr>
        </p:nvSpPr>
        <p:spPr/>
        <p:txBody>
          <a:bodyPr/>
          <a:lstStyle/>
          <a:p>
            <a:pPr>
              <a:defRPr/>
            </a:pPr>
            <a:endParaRPr lang="en-US" dirty="0"/>
          </a:p>
        </p:txBody>
      </p:sp>
      <p:sp>
        <p:nvSpPr>
          <p:cNvPr id="6" name="Slide Number Placeholder 3"/>
          <p:cNvSpPr>
            <a:spLocks noGrp="1"/>
          </p:cNvSpPr>
          <p:nvPr>
            <p:ph type="sldNum" sz="quarter" idx="12"/>
          </p:nvPr>
        </p:nvSpPr>
        <p:spPr/>
        <p:txBody>
          <a:bodyPr/>
          <a:lstStyle/>
          <a:p>
            <a:pPr>
              <a:defRPr/>
            </a:pPr>
            <a:fld id="{FB944027-E0DD-4B15-96D3-BF9F6E816D95}" type="slidenum">
              <a:rPr lang="en-US" altLang="en-US" smtClean="0"/>
              <a:pPr>
                <a:defRPr/>
              </a:pPr>
              <a:t>‹#›</a:t>
            </a:fld>
            <a:endParaRPr lang="en-US" altLang="en-US" dirty="0"/>
          </a:p>
        </p:txBody>
      </p:sp>
    </p:spTree>
    <p:extLst>
      <p:ext uri="{BB962C8B-B14F-4D97-AF65-F5344CB8AC3E}">
        <p14:creationId xmlns:p14="http://schemas.microsoft.com/office/powerpoint/2010/main" val="4173060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pPr>
              <a:defRPr/>
            </a:pPr>
            <a:endParaRPr lang="en-US" dirty="0"/>
          </a:p>
        </p:txBody>
      </p:sp>
      <p:sp>
        <p:nvSpPr>
          <p:cNvPr id="5" name="Footer Placeholder 5"/>
          <p:cNvSpPr>
            <a:spLocks noGrp="1"/>
          </p:cNvSpPr>
          <p:nvPr>
            <p:ph type="ftr" sz="quarter" idx="11"/>
          </p:nvPr>
        </p:nvSpPr>
        <p:spPr/>
        <p:txBody>
          <a:bodyPr/>
          <a:lstStyle/>
          <a:p>
            <a:pPr>
              <a:defRPr/>
            </a:pPr>
            <a:endParaRPr lang="en-US" dirty="0"/>
          </a:p>
        </p:txBody>
      </p:sp>
      <p:sp>
        <p:nvSpPr>
          <p:cNvPr id="6" name="Slide Number Placeholder 6"/>
          <p:cNvSpPr>
            <a:spLocks noGrp="1"/>
          </p:cNvSpPr>
          <p:nvPr>
            <p:ph type="sldNum" sz="quarter" idx="12"/>
          </p:nvPr>
        </p:nvSpPr>
        <p:spPr/>
        <p:txBody>
          <a:bodyPr/>
          <a:lstStyle/>
          <a:p>
            <a:pPr>
              <a:defRPr/>
            </a:pPr>
            <a:fld id="{21A93126-D032-4EBB-B919-4D468791F7EE}" type="slidenum">
              <a:rPr lang="en-US" altLang="en-US" smtClean="0"/>
              <a:pPr>
                <a:defRPr/>
              </a:pPr>
              <a:t>‹#›</a:t>
            </a:fld>
            <a:endParaRPr lang="en-US" altLang="en-US" dirty="0"/>
          </a:p>
        </p:txBody>
      </p:sp>
    </p:spTree>
    <p:extLst>
      <p:ext uri="{BB962C8B-B14F-4D97-AF65-F5344CB8AC3E}">
        <p14:creationId xmlns:p14="http://schemas.microsoft.com/office/powerpoint/2010/main" val="3187206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DD9B9DED-A36E-49DD-BDC7-0AF7CD5B3674}" type="slidenum">
              <a:rPr lang="en-US" altLang="en-US" smtClean="0"/>
              <a:pPr>
                <a:defRPr/>
              </a:pPr>
              <a:t>‹#›</a:t>
            </a:fld>
            <a:endParaRPr lang="en-US" altLang="en-US" dirty="0"/>
          </a:p>
        </p:txBody>
      </p:sp>
    </p:spTree>
    <p:extLst>
      <p:ext uri="{BB962C8B-B14F-4D97-AF65-F5344CB8AC3E}">
        <p14:creationId xmlns:p14="http://schemas.microsoft.com/office/powerpoint/2010/main" val="419167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4.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2.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1527963221"/>
      </p:ext>
    </p:extLst>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a:defRPr/>
            </a:pPr>
            <a:fld id="{80EB9051-CF06-424C-9437-4F38535872F2}" type="slidenum">
              <a:rPr lang="en-US" altLang="en-US" smtClean="0"/>
              <a:pPr>
                <a:defRPr/>
              </a:pPr>
              <a:t>‹#›</a:t>
            </a:fld>
            <a:endParaRPr lang="en-US" altLang="en-US" dirty="0"/>
          </a:p>
        </p:txBody>
      </p:sp>
    </p:spTree>
    <p:extLst>
      <p:ext uri="{BB962C8B-B14F-4D97-AF65-F5344CB8AC3E}">
        <p14:creationId xmlns:p14="http://schemas.microsoft.com/office/powerpoint/2010/main" val="4092211757"/>
      </p:ext>
    </p:extLst>
  </p:cSld>
  <p:clrMap bg1="dk1" tx1="lt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www.yahoo.com/news/driverless-taxi-firm-eyes-operations-10-cities-2020-142503529.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p:cNvSpPr>
            <a:spLocks noGrp="1" noChangeArrowheads="1"/>
          </p:cNvSpPr>
          <p:nvPr>
            <p:ph type="ctrTitle"/>
          </p:nvPr>
        </p:nvSpPr>
        <p:spPr/>
        <p:txBody>
          <a:bodyPr/>
          <a:lstStyle/>
          <a:p>
            <a:pPr eaLnBrk="1" hangingPunct="1"/>
            <a:r>
              <a:rPr lang="en-US" altLang="en-US" dirty="0" smtClean="0"/>
              <a:t>Productivity and Investment</a:t>
            </a:r>
          </a:p>
        </p:txBody>
      </p:sp>
    </p:spTree>
    <p:extLst>
      <p:ext uri="{BB962C8B-B14F-4D97-AF65-F5344CB8AC3E}">
        <p14:creationId xmlns:p14="http://schemas.microsoft.com/office/powerpoint/2010/main" val="35204304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idx="4294967295"/>
          </p:nvPr>
        </p:nvSpPr>
        <p:spPr>
          <a:xfrm>
            <a:off x="1625600" y="762000"/>
            <a:ext cx="10566400" cy="1143000"/>
          </a:xfrm>
        </p:spPr>
        <p:txBody>
          <a:bodyPr/>
          <a:lstStyle/>
          <a:p>
            <a:pPr eaLnBrk="1" hangingPunct="1"/>
            <a:r>
              <a:rPr lang="en-US" altLang="en-US" dirty="0" smtClean="0"/>
              <a:t>Improving Productivity</a:t>
            </a:r>
          </a:p>
        </p:txBody>
      </p:sp>
      <p:sp>
        <p:nvSpPr>
          <p:cNvPr id="105475" name="Rectangle 3"/>
          <p:cNvSpPr>
            <a:spLocks noGrp="1" noChangeArrowheads="1"/>
          </p:cNvSpPr>
          <p:nvPr>
            <p:ph type="body" idx="4294967295"/>
          </p:nvPr>
        </p:nvSpPr>
        <p:spPr>
          <a:xfrm>
            <a:off x="0" y="1719263"/>
            <a:ext cx="10774363" cy="4572000"/>
          </a:xfrm>
        </p:spPr>
        <p:txBody>
          <a:bodyPr/>
          <a:lstStyle/>
          <a:p>
            <a:pPr eaLnBrk="1" hangingPunct="1">
              <a:buFont typeface="Wingdings" panose="05000000000000000000" pitchFamily="2" charset="2"/>
              <a:buNone/>
            </a:pPr>
            <a:endParaRPr lang="en-US" altLang="en-US" dirty="0" smtClean="0"/>
          </a:p>
          <a:p>
            <a:pPr marL="457200" lvl="1" indent="0" eaLnBrk="1" hangingPunct="1">
              <a:buNone/>
            </a:pPr>
            <a:r>
              <a:rPr lang="en-US" altLang="en-US" sz="3200" dirty="0" smtClean="0"/>
              <a:t>Train/educate workers</a:t>
            </a:r>
          </a:p>
          <a:p>
            <a:pPr lvl="2" eaLnBrk="1" hangingPunct="1"/>
            <a:r>
              <a:rPr lang="en-US" altLang="en-US" sz="3200" dirty="0" smtClean="0"/>
              <a:t>Specialization, new techniques, ability to USE technology</a:t>
            </a:r>
          </a:p>
        </p:txBody>
      </p:sp>
      <p:pic>
        <p:nvPicPr>
          <p:cNvPr id="2" name="Picture 1"/>
          <p:cNvPicPr>
            <a:picLocks noChangeAspect="1"/>
          </p:cNvPicPr>
          <p:nvPr/>
        </p:nvPicPr>
        <p:blipFill>
          <a:blip r:embed="rId3"/>
          <a:stretch>
            <a:fillRect/>
          </a:stretch>
        </p:blipFill>
        <p:spPr>
          <a:xfrm>
            <a:off x="6242756" y="3883378"/>
            <a:ext cx="5548487" cy="2813753"/>
          </a:xfrm>
          <a:prstGeom prst="rect">
            <a:avLst/>
          </a:prstGeom>
        </p:spPr>
      </p:pic>
      <p:pic>
        <p:nvPicPr>
          <p:cNvPr id="3" name="Picture 2"/>
          <p:cNvPicPr>
            <a:picLocks noChangeAspect="1"/>
          </p:cNvPicPr>
          <p:nvPr/>
        </p:nvPicPr>
        <p:blipFill>
          <a:blip r:embed="rId4"/>
          <a:stretch>
            <a:fillRect/>
          </a:stretch>
        </p:blipFill>
        <p:spPr>
          <a:xfrm>
            <a:off x="487185" y="3883378"/>
            <a:ext cx="5191125" cy="2813753"/>
          </a:xfrm>
          <a:prstGeom prst="rect">
            <a:avLst/>
          </a:prstGeom>
        </p:spPr>
      </p:pic>
    </p:spTree>
    <p:extLst>
      <p:ext uri="{BB962C8B-B14F-4D97-AF65-F5344CB8AC3E}">
        <p14:creationId xmlns:p14="http://schemas.microsoft.com/office/powerpoint/2010/main" val="3075548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1" end="1"/>
                                            </p:txEl>
                                          </p:spTgt>
                                        </p:tgtEl>
                                        <p:attrNameLst>
                                          <p:attrName>style.visibility</p:attrName>
                                        </p:attrNameLst>
                                      </p:cBhvr>
                                      <p:to>
                                        <p:strVal val="visible"/>
                                      </p:to>
                                    </p:set>
                                    <p:anim calcmode="lin" valueType="num">
                                      <p:cBhvr additive="base">
                                        <p:cTn id="7"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475">
                                            <p:txEl>
                                              <p:pRg st="2" end="2"/>
                                            </p:txEl>
                                          </p:spTgt>
                                        </p:tgtEl>
                                        <p:attrNameLst>
                                          <p:attrName>style.visibility</p:attrName>
                                        </p:attrNameLst>
                                      </p:cBhvr>
                                      <p:to>
                                        <p:strVal val="visible"/>
                                      </p:to>
                                    </p:set>
                                    <p:anim calcmode="lin" valueType="num">
                                      <p:cBhvr additive="base">
                                        <p:cTn id="11"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idx="4294967295"/>
          </p:nvPr>
        </p:nvSpPr>
        <p:spPr>
          <a:xfrm>
            <a:off x="1625600" y="762000"/>
            <a:ext cx="10566400" cy="1143000"/>
          </a:xfrm>
        </p:spPr>
        <p:txBody>
          <a:bodyPr/>
          <a:lstStyle/>
          <a:p>
            <a:pPr eaLnBrk="1" hangingPunct="1"/>
            <a:r>
              <a:rPr lang="en-US" altLang="en-US" dirty="0" smtClean="0"/>
              <a:t>Improving Productivity</a:t>
            </a:r>
          </a:p>
        </p:txBody>
      </p:sp>
      <p:sp>
        <p:nvSpPr>
          <p:cNvPr id="105475" name="Rectangle 3"/>
          <p:cNvSpPr>
            <a:spLocks noGrp="1" noChangeArrowheads="1"/>
          </p:cNvSpPr>
          <p:nvPr>
            <p:ph type="body" idx="4294967295"/>
          </p:nvPr>
        </p:nvSpPr>
        <p:spPr>
          <a:xfrm>
            <a:off x="884238" y="1698625"/>
            <a:ext cx="11307762" cy="4572000"/>
          </a:xfrm>
        </p:spPr>
        <p:txBody>
          <a:bodyPr/>
          <a:lstStyle/>
          <a:p>
            <a:pPr eaLnBrk="1" hangingPunct="1">
              <a:buFont typeface="Wingdings" panose="05000000000000000000" pitchFamily="2" charset="2"/>
              <a:buNone/>
            </a:pPr>
            <a:endParaRPr lang="en-US" altLang="en-US" dirty="0" smtClean="0"/>
          </a:p>
          <a:p>
            <a:pPr marL="457200" lvl="1" indent="0" eaLnBrk="1" hangingPunct="1">
              <a:buNone/>
            </a:pPr>
            <a:r>
              <a:rPr lang="en-US" altLang="en-US" sz="3200" dirty="0" smtClean="0"/>
              <a:t>Improve entrepreneurship</a:t>
            </a:r>
          </a:p>
          <a:p>
            <a:pPr lvl="2" eaLnBrk="1" hangingPunct="1"/>
            <a:r>
              <a:rPr lang="en-US" altLang="en-US" sz="3200" dirty="0" smtClean="0"/>
              <a:t>Better organization of resources, motivational tools, leadership, worker morale</a:t>
            </a:r>
          </a:p>
          <a:p>
            <a:pPr lvl="1" eaLnBrk="1" hangingPunct="1"/>
            <a:endParaRPr lang="en-US" altLang="en-US" sz="3200" dirty="0" smtClean="0"/>
          </a:p>
        </p:txBody>
      </p:sp>
      <p:pic>
        <p:nvPicPr>
          <p:cNvPr id="3" name="Picture 2"/>
          <p:cNvPicPr>
            <a:picLocks noChangeAspect="1"/>
          </p:cNvPicPr>
          <p:nvPr/>
        </p:nvPicPr>
        <p:blipFill>
          <a:blip r:embed="rId3"/>
          <a:stretch>
            <a:fillRect/>
          </a:stretch>
        </p:blipFill>
        <p:spPr>
          <a:xfrm>
            <a:off x="1167618" y="3985331"/>
            <a:ext cx="5804280" cy="2655534"/>
          </a:xfrm>
          <a:prstGeom prst="rect">
            <a:avLst/>
          </a:prstGeom>
        </p:spPr>
      </p:pic>
      <p:pic>
        <p:nvPicPr>
          <p:cNvPr id="4" name="Picture 3"/>
          <p:cNvPicPr>
            <a:picLocks noChangeAspect="1"/>
          </p:cNvPicPr>
          <p:nvPr/>
        </p:nvPicPr>
        <p:blipFill>
          <a:blip r:embed="rId4"/>
          <a:stretch>
            <a:fillRect/>
          </a:stretch>
        </p:blipFill>
        <p:spPr>
          <a:xfrm>
            <a:off x="7289605" y="3985331"/>
            <a:ext cx="4639798" cy="2655534"/>
          </a:xfrm>
          <a:prstGeom prst="rect">
            <a:avLst/>
          </a:prstGeom>
        </p:spPr>
      </p:pic>
    </p:spTree>
    <p:extLst>
      <p:ext uri="{BB962C8B-B14F-4D97-AF65-F5344CB8AC3E}">
        <p14:creationId xmlns:p14="http://schemas.microsoft.com/office/powerpoint/2010/main" val="33794474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1" end="1"/>
                                            </p:txEl>
                                          </p:spTgt>
                                        </p:tgtEl>
                                        <p:attrNameLst>
                                          <p:attrName>style.visibility</p:attrName>
                                        </p:attrNameLst>
                                      </p:cBhvr>
                                      <p:to>
                                        <p:strVal val="visible"/>
                                      </p:to>
                                    </p:set>
                                    <p:anim calcmode="lin" valueType="num">
                                      <p:cBhvr additive="base">
                                        <p:cTn id="7"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475">
                                            <p:txEl>
                                              <p:pRg st="2" end="2"/>
                                            </p:txEl>
                                          </p:spTgt>
                                        </p:tgtEl>
                                        <p:attrNameLst>
                                          <p:attrName>style.visibility</p:attrName>
                                        </p:attrNameLst>
                                      </p:cBhvr>
                                      <p:to>
                                        <p:strVal val="visible"/>
                                      </p:to>
                                    </p:set>
                                    <p:anim calcmode="lin" valueType="num">
                                      <p:cBhvr additive="base">
                                        <p:cTn id="11"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p:cNvSpPr>
            <a:spLocks noGrp="1" noChangeArrowheads="1"/>
          </p:cNvSpPr>
          <p:nvPr>
            <p:ph type="title"/>
          </p:nvPr>
        </p:nvSpPr>
        <p:spPr/>
        <p:txBody>
          <a:bodyPr/>
          <a:lstStyle/>
          <a:p>
            <a:r>
              <a:rPr lang="en-US" altLang="en-US" dirty="0" smtClean="0"/>
              <a:t>Headlines</a:t>
            </a:r>
          </a:p>
        </p:txBody>
      </p:sp>
      <p:sp>
        <p:nvSpPr>
          <p:cNvPr id="157699" name="Rectangle 3"/>
          <p:cNvSpPr>
            <a:spLocks noGrp="1" noChangeArrowheads="1"/>
          </p:cNvSpPr>
          <p:nvPr>
            <p:ph idx="1"/>
          </p:nvPr>
        </p:nvSpPr>
        <p:spPr>
          <a:xfrm>
            <a:off x="2362200" y="2362200"/>
            <a:ext cx="8305800" cy="4495800"/>
          </a:xfrm>
        </p:spPr>
        <p:txBody>
          <a:bodyPr>
            <a:normAutofit lnSpcReduction="10000"/>
          </a:bodyPr>
          <a:lstStyle/>
          <a:p>
            <a:pPr>
              <a:lnSpc>
                <a:spcPct val="90000"/>
              </a:lnSpc>
            </a:pPr>
            <a:r>
              <a:rPr lang="en-US" altLang="en-US" sz="2000" dirty="0"/>
              <a:t>HEADLINE 1: </a:t>
            </a:r>
            <a:r>
              <a:rPr lang="en-US" altLang="en-US" sz="2000" b="1" dirty="0"/>
              <a:t>WHIRLPOOL FACTORY INCREASES PRODUCTIVITY</a:t>
            </a:r>
            <a:endParaRPr lang="en-US" altLang="en-US" sz="2000" dirty="0"/>
          </a:p>
          <a:p>
            <a:pPr>
              <a:lnSpc>
                <a:spcPct val="90000"/>
              </a:lnSpc>
            </a:pPr>
            <a:r>
              <a:rPr lang="en-US" altLang="en-US" sz="2000" dirty="0"/>
              <a:t>What are some steps the Whirlpool Factory could have taken to increase productivity?</a:t>
            </a:r>
          </a:p>
          <a:p>
            <a:pPr>
              <a:lnSpc>
                <a:spcPct val="90000"/>
              </a:lnSpc>
            </a:pPr>
            <a:r>
              <a:rPr lang="en-US" altLang="en-US" sz="2000" dirty="0"/>
              <a:t>How could this increase in productivity benefit the workers?</a:t>
            </a:r>
          </a:p>
          <a:p>
            <a:pPr>
              <a:lnSpc>
                <a:spcPct val="90000"/>
              </a:lnSpc>
            </a:pPr>
            <a:r>
              <a:rPr lang="en-US" altLang="en-US" sz="2000" dirty="0"/>
              <a:t>HEADLINE 2: </a:t>
            </a:r>
            <a:r>
              <a:rPr lang="en-US" altLang="en-US" sz="2000" b="1" dirty="0"/>
              <a:t>U.S. PRODUCTIVITY RISES RAPIDLY FOR 6TH CONSECUTIVE QUARTER</a:t>
            </a:r>
            <a:endParaRPr lang="en-US" altLang="en-US" sz="2000" dirty="0"/>
          </a:p>
          <a:p>
            <a:pPr>
              <a:lnSpc>
                <a:spcPct val="90000"/>
              </a:lnSpc>
            </a:pPr>
            <a:r>
              <a:rPr lang="en-US" altLang="en-US" sz="2000" dirty="0"/>
              <a:t>How can rising productivity benefit workers? Producers? The nation?</a:t>
            </a:r>
          </a:p>
          <a:p>
            <a:pPr>
              <a:lnSpc>
                <a:spcPct val="90000"/>
              </a:lnSpc>
            </a:pPr>
            <a:r>
              <a:rPr lang="en-US" altLang="en-US" sz="2000" dirty="0"/>
              <a:t>Could there be some disadvantages of increasing productivity, at least to some people?</a:t>
            </a:r>
          </a:p>
          <a:p>
            <a:pPr>
              <a:lnSpc>
                <a:spcPct val="90000"/>
              </a:lnSpc>
            </a:pPr>
            <a:r>
              <a:rPr lang="en-US" altLang="en-US" sz="2000" dirty="0"/>
              <a:t>HEADLINE 3: </a:t>
            </a:r>
            <a:r>
              <a:rPr lang="en-US" altLang="en-US" sz="2000" b="1" dirty="0"/>
              <a:t>PRODUCTIVITY LAGS FIRST THREE QUARTERS OF 93</a:t>
            </a:r>
            <a:endParaRPr lang="en-US" altLang="en-US" sz="2000" dirty="0"/>
          </a:p>
          <a:p>
            <a:pPr>
              <a:lnSpc>
                <a:spcPct val="90000"/>
              </a:lnSpc>
            </a:pPr>
            <a:r>
              <a:rPr lang="en-US" altLang="en-US" sz="2000" dirty="0"/>
              <a:t>Why is lagging productivity a problem for the nation, businesses, and individual workers and consumers?</a:t>
            </a:r>
          </a:p>
          <a:p>
            <a:pPr>
              <a:lnSpc>
                <a:spcPct val="90000"/>
              </a:lnSpc>
            </a:pPr>
            <a:endParaRPr lang="en-US" altLang="en-US" sz="2000" dirty="0"/>
          </a:p>
        </p:txBody>
      </p:sp>
    </p:spTree>
    <p:extLst>
      <p:ext uri="{BB962C8B-B14F-4D97-AF65-F5344CB8AC3E}">
        <p14:creationId xmlns:p14="http://schemas.microsoft.com/office/powerpoint/2010/main" val="2202645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anim calcmode="lin" valueType="num">
                                      <p:cBhvr additive="base">
                                        <p:cTn id="7" dur="500" fill="hold"/>
                                        <p:tgtEl>
                                          <p:spTgt spid="157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7699">
                                            <p:txEl>
                                              <p:pRg st="1" end="1"/>
                                            </p:txEl>
                                          </p:spTgt>
                                        </p:tgtEl>
                                        <p:attrNameLst>
                                          <p:attrName>style.visibility</p:attrName>
                                        </p:attrNameLst>
                                      </p:cBhvr>
                                      <p:to>
                                        <p:strVal val="visible"/>
                                      </p:to>
                                    </p:set>
                                    <p:anim calcmode="lin" valueType="num">
                                      <p:cBhvr additive="base">
                                        <p:cTn id="13" dur="500" fill="hold"/>
                                        <p:tgtEl>
                                          <p:spTgt spid="157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7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7699">
                                            <p:txEl>
                                              <p:pRg st="2" end="2"/>
                                            </p:txEl>
                                          </p:spTgt>
                                        </p:tgtEl>
                                        <p:attrNameLst>
                                          <p:attrName>style.visibility</p:attrName>
                                        </p:attrNameLst>
                                      </p:cBhvr>
                                      <p:to>
                                        <p:strVal val="visible"/>
                                      </p:to>
                                    </p:set>
                                    <p:anim calcmode="lin" valueType="num">
                                      <p:cBhvr additive="base">
                                        <p:cTn id="19" dur="500" fill="hold"/>
                                        <p:tgtEl>
                                          <p:spTgt spid="157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7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7699">
                                            <p:txEl>
                                              <p:pRg st="3" end="3"/>
                                            </p:txEl>
                                          </p:spTgt>
                                        </p:tgtEl>
                                        <p:attrNameLst>
                                          <p:attrName>style.visibility</p:attrName>
                                        </p:attrNameLst>
                                      </p:cBhvr>
                                      <p:to>
                                        <p:strVal val="visible"/>
                                      </p:to>
                                    </p:set>
                                    <p:anim calcmode="lin" valueType="num">
                                      <p:cBhvr additive="base">
                                        <p:cTn id="25" dur="500" fill="hold"/>
                                        <p:tgtEl>
                                          <p:spTgt spid="1576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76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57699">
                                            <p:txEl>
                                              <p:pRg st="4" end="4"/>
                                            </p:txEl>
                                          </p:spTgt>
                                        </p:tgtEl>
                                        <p:attrNameLst>
                                          <p:attrName>style.visibility</p:attrName>
                                        </p:attrNameLst>
                                      </p:cBhvr>
                                      <p:to>
                                        <p:strVal val="visible"/>
                                      </p:to>
                                    </p:set>
                                    <p:anim calcmode="lin" valueType="num">
                                      <p:cBhvr additive="base">
                                        <p:cTn id="31" dur="500" fill="hold"/>
                                        <p:tgtEl>
                                          <p:spTgt spid="1576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76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57699">
                                            <p:txEl>
                                              <p:pRg st="5" end="5"/>
                                            </p:txEl>
                                          </p:spTgt>
                                        </p:tgtEl>
                                        <p:attrNameLst>
                                          <p:attrName>style.visibility</p:attrName>
                                        </p:attrNameLst>
                                      </p:cBhvr>
                                      <p:to>
                                        <p:strVal val="visible"/>
                                      </p:to>
                                    </p:set>
                                    <p:anim calcmode="lin" valueType="num">
                                      <p:cBhvr additive="base">
                                        <p:cTn id="37" dur="500" fill="hold"/>
                                        <p:tgtEl>
                                          <p:spTgt spid="1576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76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57699">
                                            <p:txEl>
                                              <p:pRg st="6" end="6"/>
                                            </p:txEl>
                                          </p:spTgt>
                                        </p:tgtEl>
                                        <p:attrNameLst>
                                          <p:attrName>style.visibility</p:attrName>
                                        </p:attrNameLst>
                                      </p:cBhvr>
                                      <p:to>
                                        <p:strVal val="visible"/>
                                      </p:to>
                                    </p:set>
                                    <p:anim calcmode="lin" valueType="num">
                                      <p:cBhvr additive="base">
                                        <p:cTn id="43" dur="500" fill="hold"/>
                                        <p:tgtEl>
                                          <p:spTgt spid="1576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76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57699">
                                            <p:txEl>
                                              <p:pRg st="7" end="7"/>
                                            </p:txEl>
                                          </p:spTgt>
                                        </p:tgtEl>
                                        <p:attrNameLst>
                                          <p:attrName>style.visibility</p:attrName>
                                        </p:attrNameLst>
                                      </p:cBhvr>
                                      <p:to>
                                        <p:strVal val="visible"/>
                                      </p:to>
                                    </p:set>
                                    <p:anim calcmode="lin" valueType="num">
                                      <p:cBhvr additive="base">
                                        <p:cTn id="49" dur="500" fill="hold"/>
                                        <p:tgtEl>
                                          <p:spTgt spid="15769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769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4"/>
          <p:cNvSpPr>
            <a:spLocks noGrp="1" noChangeArrowheads="1"/>
          </p:cNvSpPr>
          <p:nvPr>
            <p:ph type="ctrTitle"/>
          </p:nvPr>
        </p:nvSpPr>
        <p:spPr>
          <a:xfrm>
            <a:off x="2895600" y="2133601"/>
            <a:ext cx="7772400" cy="1470025"/>
          </a:xfrm>
        </p:spPr>
        <p:txBody>
          <a:bodyPr/>
          <a:lstStyle/>
          <a:p>
            <a:r>
              <a:rPr lang="en-US" altLang="en-US" dirty="0" smtClean="0"/>
              <a:t>Economic Growth</a:t>
            </a:r>
          </a:p>
        </p:txBody>
      </p:sp>
    </p:spTree>
    <p:extLst>
      <p:ext uri="{BB962C8B-B14F-4D97-AF65-F5344CB8AC3E}">
        <p14:creationId xmlns:p14="http://schemas.microsoft.com/office/powerpoint/2010/main" val="253250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311" y="3570"/>
            <a:ext cx="7129903" cy="1107996"/>
          </a:xfrm>
          <a:prstGeom prst="rect">
            <a:avLst/>
          </a:prstGeom>
          <a:noFill/>
        </p:spPr>
        <p:txBody>
          <a:bodyPr wrap="square" lIns="91440" tIns="45720" rIns="91440" bIns="45720">
            <a:spAutoFit/>
          </a:bodyPr>
          <a:lstStyle/>
          <a:p>
            <a:pPr algn="ctr"/>
            <a:r>
              <a:rPr lang="en-US" sz="66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8.29</a:t>
            </a:r>
            <a:endParaRPr lang="en-US" sz="6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575733" y="990420"/>
            <a:ext cx="10710010" cy="1200329"/>
          </a:xfrm>
          <a:prstGeom prst="rect">
            <a:avLst/>
          </a:prstGeom>
          <a:solidFill>
            <a:srgbClr val="FFFF00"/>
          </a:solidFill>
        </p:spPr>
        <p:txBody>
          <a:bodyPr wrap="square" rtlCol="0">
            <a:spAutoFit/>
          </a:bodyPr>
          <a:lstStyle/>
          <a:p>
            <a:pPr algn="ctr"/>
            <a:r>
              <a:rPr lang="en-US" sz="2400" dirty="0" smtClean="0">
                <a:solidFill>
                  <a:schemeClr val="bg1"/>
                </a:solidFill>
              </a:rPr>
              <a:t>Please look at the list of inventions below. Create a list of 1 – 10 and pick what are the ten most important inventions from below. Then pick the one least important invention (beside the thermos </a:t>
            </a:r>
            <a:r>
              <a:rPr lang="en-US" sz="2400" dirty="0" smtClean="0">
                <a:solidFill>
                  <a:schemeClr val="bg1"/>
                </a:solidFill>
                <a:sym typeface="Wingdings" panose="05000000000000000000" pitchFamily="2" charset="2"/>
              </a:rPr>
              <a:t>   </a:t>
            </a:r>
            <a:r>
              <a:rPr lang="en-US" sz="2400" dirty="0" smtClean="0">
                <a:solidFill>
                  <a:schemeClr val="bg1"/>
                </a:solidFill>
              </a:rPr>
              <a:t>)</a:t>
            </a:r>
            <a:endParaRPr lang="en-US" sz="2400" dirty="0">
              <a:solidFill>
                <a:schemeClr val="bg1"/>
              </a:solidFill>
            </a:endParaRPr>
          </a:p>
        </p:txBody>
      </p:sp>
      <p:sp>
        <p:nvSpPr>
          <p:cNvPr id="4" name="TextBox 3"/>
          <p:cNvSpPr txBox="1"/>
          <p:nvPr/>
        </p:nvSpPr>
        <p:spPr>
          <a:xfrm>
            <a:off x="1162756" y="2190749"/>
            <a:ext cx="4089237" cy="4493538"/>
          </a:xfrm>
          <a:prstGeom prst="rect">
            <a:avLst/>
          </a:prstGeom>
          <a:noFill/>
        </p:spPr>
        <p:txBody>
          <a:bodyPr wrap="square" rtlCol="0">
            <a:spAutoFit/>
          </a:bodyPr>
          <a:lstStyle/>
          <a:p>
            <a:r>
              <a:rPr lang="en-US" sz="2600" dirty="0" smtClean="0"/>
              <a:t>Printing Press</a:t>
            </a:r>
          </a:p>
          <a:p>
            <a:r>
              <a:rPr lang="en-US" sz="2600" dirty="0" smtClean="0"/>
              <a:t>Electricity</a:t>
            </a:r>
          </a:p>
          <a:p>
            <a:r>
              <a:rPr lang="en-US" sz="2600" dirty="0" smtClean="0"/>
              <a:t>Paper</a:t>
            </a:r>
          </a:p>
          <a:p>
            <a:r>
              <a:rPr lang="en-US" sz="2600" dirty="0" smtClean="0"/>
              <a:t>Combustible Engine</a:t>
            </a:r>
          </a:p>
          <a:p>
            <a:r>
              <a:rPr lang="en-US" sz="2600" dirty="0" smtClean="0"/>
              <a:t>The internet</a:t>
            </a:r>
          </a:p>
          <a:p>
            <a:r>
              <a:rPr lang="en-US" sz="2600" dirty="0" smtClean="0"/>
              <a:t>Steam Engine</a:t>
            </a:r>
          </a:p>
          <a:p>
            <a:r>
              <a:rPr lang="en-US" sz="2600" dirty="0" smtClean="0"/>
              <a:t>Refrigeration</a:t>
            </a:r>
          </a:p>
          <a:p>
            <a:r>
              <a:rPr lang="en-US" sz="2600" dirty="0" smtClean="0"/>
              <a:t>Airplane</a:t>
            </a:r>
          </a:p>
          <a:p>
            <a:r>
              <a:rPr lang="en-US" sz="2600" dirty="0" smtClean="0"/>
              <a:t>The compass</a:t>
            </a:r>
          </a:p>
          <a:p>
            <a:r>
              <a:rPr lang="en-US" sz="2600" dirty="0" smtClean="0"/>
              <a:t>The telephone</a:t>
            </a:r>
          </a:p>
          <a:p>
            <a:endParaRPr lang="en-US" sz="2600" dirty="0"/>
          </a:p>
        </p:txBody>
      </p:sp>
      <p:sp>
        <p:nvSpPr>
          <p:cNvPr id="5" name="TextBox 4"/>
          <p:cNvSpPr txBox="1"/>
          <p:nvPr/>
        </p:nvSpPr>
        <p:spPr>
          <a:xfrm>
            <a:off x="6779947" y="2210574"/>
            <a:ext cx="4203819" cy="4647426"/>
          </a:xfrm>
          <a:prstGeom prst="rect">
            <a:avLst/>
          </a:prstGeom>
          <a:noFill/>
        </p:spPr>
        <p:txBody>
          <a:bodyPr wrap="square" rtlCol="0">
            <a:spAutoFit/>
          </a:bodyPr>
          <a:lstStyle/>
          <a:p>
            <a:r>
              <a:rPr lang="en-US" sz="2600" dirty="0" smtClean="0"/>
              <a:t>Cotton gin</a:t>
            </a:r>
          </a:p>
          <a:p>
            <a:r>
              <a:rPr lang="en-US" sz="2600" dirty="0" smtClean="0"/>
              <a:t>Assembly Line</a:t>
            </a:r>
          </a:p>
          <a:p>
            <a:r>
              <a:rPr lang="en-US" sz="2600" dirty="0" smtClean="0"/>
              <a:t>Penicillin</a:t>
            </a:r>
          </a:p>
          <a:p>
            <a:r>
              <a:rPr lang="en-US" sz="2600" dirty="0" smtClean="0"/>
              <a:t>Indoor Plumbing</a:t>
            </a:r>
          </a:p>
          <a:p>
            <a:r>
              <a:rPr lang="en-US" sz="2600" dirty="0" smtClean="0"/>
              <a:t>Gunpowder</a:t>
            </a:r>
          </a:p>
          <a:p>
            <a:r>
              <a:rPr lang="en-US" sz="2600" dirty="0" smtClean="0"/>
              <a:t>Nuclear Fission</a:t>
            </a:r>
          </a:p>
          <a:p>
            <a:r>
              <a:rPr lang="en-US" sz="2600" dirty="0" smtClean="0"/>
              <a:t>Plow</a:t>
            </a:r>
            <a:endParaRPr lang="en-US" sz="2600" dirty="0"/>
          </a:p>
          <a:p>
            <a:r>
              <a:rPr lang="en-US" sz="2600" dirty="0" smtClean="0"/>
              <a:t>Cement</a:t>
            </a:r>
          </a:p>
          <a:p>
            <a:r>
              <a:rPr lang="en-US" sz="2600" dirty="0" smtClean="0"/>
              <a:t>Air Conditioning</a:t>
            </a:r>
          </a:p>
          <a:p>
            <a:r>
              <a:rPr lang="en-US" sz="2600" dirty="0" smtClean="0"/>
              <a:t>Thermos</a:t>
            </a:r>
          </a:p>
          <a:p>
            <a:endParaRPr lang="en-US" sz="3600" dirty="0"/>
          </a:p>
        </p:txBody>
      </p:sp>
    </p:spTree>
    <p:extLst>
      <p:ext uri="{BB962C8B-B14F-4D97-AF65-F5344CB8AC3E}">
        <p14:creationId xmlns:p14="http://schemas.microsoft.com/office/powerpoint/2010/main" val="8373339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p:cNvSpPr>
            <a:spLocks noGrp="1" noChangeArrowheads="1"/>
          </p:cNvSpPr>
          <p:nvPr>
            <p:ph type="title"/>
          </p:nvPr>
        </p:nvSpPr>
        <p:spPr/>
        <p:txBody>
          <a:bodyPr/>
          <a:lstStyle/>
          <a:p>
            <a:r>
              <a:rPr lang="en-US" altLang="en-US" dirty="0" smtClean="0"/>
              <a:t>GPS</a:t>
            </a:r>
          </a:p>
        </p:txBody>
      </p:sp>
      <p:sp>
        <p:nvSpPr>
          <p:cNvPr id="51203" name="Rectangle 3"/>
          <p:cNvSpPr>
            <a:spLocks noGrp="1" noChangeArrowheads="1"/>
          </p:cNvSpPr>
          <p:nvPr>
            <p:ph idx="1"/>
          </p:nvPr>
        </p:nvSpPr>
        <p:spPr>
          <a:xfrm>
            <a:off x="646111" y="1152983"/>
            <a:ext cx="10100911" cy="4195481"/>
          </a:xfrm>
        </p:spPr>
        <p:txBody>
          <a:bodyPr>
            <a:normAutofit/>
          </a:bodyPr>
          <a:lstStyle/>
          <a:p>
            <a:pPr marL="533400" indent="-533400"/>
            <a:r>
              <a:rPr lang="en-US" altLang="en-US" sz="3200" dirty="0" smtClean="0"/>
              <a:t>Give illustrations of investment in equipment and technology and explain their relationship to economic growth</a:t>
            </a:r>
          </a:p>
        </p:txBody>
      </p:sp>
      <p:pic>
        <p:nvPicPr>
          <p:cNvPr id="3" name="Picture 2"/>
          <p:cNvPicPr>
            <a:picLocks noChangeAspect="1"/>
          </p:cNvPicPr>
          <p:nvPr/>
        </p:nvPicPr>
        <p:blipFill>
          <a:blip r:embed="rId3"/>
          <a:stretch>
            <a:fillRect/>
          </a:stretch>
        </p:blipFill>
        <p:spPr>
          <a:xfrm>
            <a:off x="646111" y="3043003"/>
            <a:ext cx="10551541" cy="3258420"/>
          </a:xfrm>
          <a:prstGeom prst="rect">
            <a:avLst/>
          </a:prstGeom>
        </p:spPr>
      </p:pic>
    </p:spTree>
    <p:extLst>
      <p:ext uri="{BB962C8B-B14F-4D97-AF65-F5344CB8AC3E}">
        <p14:creationId xmlns:p14="http://schemas.microsoft.com/office/powerpoint/2010/main" val="2716113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 of the day … </a:t>
            </a:r>
            <a:endParaRPr lang="en-US" dirty="0"/>
          </a:p>
        </p:txBody>
      </p:sp>
      <p:sp>
        <p:nvSpPr>
          <p:cNvPr id="3" name="Content Placeholder 2"/>
          <p:cNvSpPr>
            <a:spLocks noGrp="1"/>
          </p:cNvSpPr>
          <p:nvPr>
            <p:ph idx="1"/>
          </p:nvPr>
        </p:nvSpPr>
        <p:spPr>
          <a:xfrm>
            <a:off x="778934" y="1219031"/>
            <a:ext cx="10257367" cy="634217"/>
          </a:xfrm>
        </p:spPr>
        <p:txBody>
          <a:bodyPr/>
          <a:lstStyle/>
          <a:p>
            <a:r>
              <a:rPr lang="en-US" sz="2800" dirty="0" smtClean="0"/>
              <a:t>How does technology shape economic growth?</a:t>
            </a:r>
            <a:endParaRPr lang="en-US" dirty="0" smtClean="0"/>
          </a:p>
          <a:p>
            <a:pPr marL="0" indent="0">
              <a:buNone/>
            </a:pPr>
            <a:endParaRPr lang="en-US" dirty="0"/>
          </a:p>
        </p:txBody>
      </p:sp>
      <p:pic>
        <p:nvPicPr>
          <p:cNvPr id="5" name="Picture 4"/>
          <p:cNvPicPr>
            <a:picLocks noChangeAspect="1"/>
          </p:cNvPicPr>
          <p:nvPr/>
        </p:nvPicPr>
        <p:blipFill>
          <a:blip r:embed="rId2"/>
          <a:stretch>
            <a:fillRect/>
          </a:stretch>
        </p:blipFill>
        <p:spPr>
          <a:xfrm>
            <a:off x="1813809" y="2173572"/>
            <a:ext cx="7889823" cy="4005341"/>
          </a:xfrm>
          <a:prstGeom prst="rect">
            <a:avLst/>
          </a:prstGeom>
        </p:spPr>
      </p:pic>
    </p:spTree>
    <p:extLst>
      <p:ext uri="{BB962C8B-B14F-4D97-AF65-F5344CB8AC3E}">
        <p14:creationId xmlns:p14="http://schemas.microsoft.com/office/powerpoint/2010/main" val="7137475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Upcoming Dates you need to know</a:t>
            </a:r>
            <a:endParaRPr lang="en-US" dirty="0"/>
          </a:p>
        </p:txBody>
      </p:sp>
      <p:pic>
        <p:nvPicPr>
          <p:cNvPr id="4" name="Content Placeholder 3"/>
          <p:cNvPicPr>
            <a:picLocks noGrp="1" noChangeAspect="1"/>
          </p:cNvPicPr>
          <p:nvPr>
            <p:ph idx="1"/>
          </p:nvPr>
        </p:nvPicPr>
        <p:blipFill>
          <a:blip r:embed="rId2"/>
          <a:stretch>
            <a:fillRect/>
          </a:stretch>
        </p:blipFill>
        <p:spPr>
          <a:xfrm>
            <a:off x="478808" y="2084711"/>
            <a:ext cx="4144963" cy="4144963"/>
          </a:xfrm>
          <a:prstGeom prst="rect">
            <a:avLst/>
          </a:prstGeom>
        </p:spPr>
      </p:pic>
      <p:sp>
        <p:nvSpPr>
          <p:cNvPr id="5" name="TextBox 4"/>
          <p:cNvSpPr txBox="1"/>
          <p:nvPr/>
        </p:nvSpPr>
        <p:spPr>
          <a:xfrm>
            <a:off x="5113866" y="1481667"/>
            <a:ext cx="6414868" cy="353943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smtClean="0">
                <a:ln>
                  <a:noFill/>
                </a:ln>
                <a:solidFill>
                  <a:prstClr val="black"/>
                </a:solidFill>
                <a:effectLst/>
                <a:uLnTx/>
                <a:uFillTx/>
                <a:latin typeface="Calibri"/>
              </a:rPr>
              <a:t>Progress Reports go home on September 1</a:t>
            </a:r>
            <a:r>
              <a:rPr kumimoji="0" lang="en-US" sz="2800" b="0" i="0" u="none" strike="noStrike" kern="1200" cap="none" spc="0" normalizeH="0" baseline="30000" noProof="0" dirty="0" smtClean="0">
                <a:ln>
                  <a:noFill/>
                </a:ln>
                <a:solidFill>
                  <a:prstClr val="black"/>
                </a:solidFill>
                <a:effectLst/>
                <a:uLnTx/>
                <a:uFillTx/>
                <a:latin typeface="Calibri"/>
              </a:rPr>
              <a:t>st</a:t>
            </a:r>
            <a:r>
              <a:rPr kumimoji="0" lang="en-US" sz="2800" b="0" i="0" u="none" strike="noStrike" kern="1200" cap="none" spc="0" normalizeH="0" noProof="0" dirty="0" smtClean="0">
                <a:ln>
                  <a:noFill/>
                </a:ln>
                <a:solidFill>
                  <a:prstClr val="black"/>
                </a:solidFill>
                <a:effectLst/>
                <a:uLnTx/>
                <a:uFillTx/>
                <a:latin typeface="Calibri"/>
              </a:rPr>
              <a:t> (all grades due by Friday)</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800" b="0" i="0" u="none" strike="noStrike" kern="1200" cap="none" spc="0" normalizeH="0" baseline="0" noProof="0" dirty="0">
              <a:ln>
                <a:noFill/>
              </a:ln>
              <a:solidFill>
                <a:prstClr val="black"/>
              </a:solidFill>
              <a:effectLst/>
              <a:uLnTx/>
              <a:uFillTx/>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1" u="sng" strike="noStrike" kern="1200" cap="none" spc="0" normalizeH="0" baseline="0" noProof="0" dirty="0" smtClean="0">
                <a:ln>
                  <a:noFill/>
                </a:ln>
                <a:solidFill>
                  <a:srgbClr val="FFC000"/>
                </a:solidFill>
                <a:effectLst/>
                <a:uLnTx/>
                <a:uFillTx/>
                <a:latin typeface="Calibri"/>
              </a:rPr>
              <a:t>Formative Assessment on EF 3, 4, and 5 on Thursday, September </a:t>
            </a:r>
            <a:r>
              <a:rPr lang="en-US" sz="2800" i="1" u="sng" dirty="0" smtClean="0">
                <a:solidFill>
                  <a:srgbClr val="FFC000"/>
                </a:solidFill>
                <a:latin typeface="Calibri"/>
              </a:rPr>
              <a:t>1st</a:t>
            </a:r>
            <a:endParaRPr kumimoji="0" lang="en-US" sz="2800" b="0" i="1" u="sng" strike="noStrike" kern="1200" cap="none" spc="0" normalizeH="0" baseline="0" noProof="0" dirty="0" smtClean="0">
              <a:ln>
                <a:noFill/>
              </a:ln>
              <a:solidFill>
                <a:srgbClr val="FFC000"/>
              </a:solidFill>
              <a:effectLst/>
              <a:uLnTx/>
              <a:uFillTx/>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en-US" sz="2800" dirty="0">
              <a:solidFill>
                <a:srgbClr val="FFC000"/>
              </a:solidFill>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1" u="sng" strike="noStrike" kern="1200" cap="none" spc="0" normalizeH="0" baseline="0" noProof="0" dirty="0" smtClean="0">
                <a:ln>
                  <a:noFill/>
                </a:ln>
                <a:solidFill>
                  <a:srgbClr val="FFC000"/>
                </a:solidFill>
                <a:effectLst/>
                <a:uLnTx/>
                <a:uFillTx/>
                <a:latin typeface="Calibri"/>
              </a:rPr>
              <a:t>Unit One test – Wed</a:t>
            </a:r>
            <a:r>
              <a:rPr lang="en-US" sz="2800" i="1" u="sng" dirty="0" smtClean="0">
                <a:solidFill>
                  <a:srgbClr val="FFC000"/>
                </a:solidFill>
                <a:latin typeface="Calibri"/>
              </a:rPr>
              <a:t>, Sept 7</a:t>
            </a:r>
            <a:r>
              <a:rPr lang="en-US" sz="2800" i="1" u="sng" baseline="30000" dirty="0" smtClean="0">
                <a:solidFill>
                  <a:srgbClr val="FFC000"/>
                </a:solidFill>
                <a:latin typeface="Calibri"/>
              </a:rPr>
              <a:t>th</a:t>
            </a:r>
            <a:r>
              <a:rPr lang="en-US" sz="2800" i="1" u="sng" dirty="0" smtClean="0">
                <a:solidFill>
                  <a:srgbClr val="FFC000"/>
                </a:solidFill>
                <a:latin typeface="Calibri"/>
              </a:rPr>
              <a:t> (will cover all of Econ Fundamentals)</a:t>
            </a:r>
            <a:endParaRPr kumimoji="0" lang="en-US" sz="2800" b="0" i="1" u="sng" strike="noStrike" kern="1200" cap="none" spc="0" normalizeH="0" baseline="0" noProof="0" dirty="0">
              <a:ln>
                <a:noFill/>
              </a:ln>
              <a:solidFill>
                <a:srgbClr val="FFC000"/>
              </a:solidFill>
              <a:effectLst/>
              <a:uLnTx/>
              <a:uFillTx/>
              <a:latin typeface="Calibri"/>
            </a:endParaRPr>
          </a:p>
        </p:txBody>
      </p:sp>
    </p:spTree>
    <p:extLst>
      <p:ext uri="{BB962C8B-B14F-4D97-AF65-F5344CB8AC3E}">
        <p14:creationId xmlns:p14="http://schemas.microsoft.com/office/powerpoint/2010/main" val="28373222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Grp="1" noChangeArrowheads="1"/>
          </p:cNvSpPr>
          <p:nvPr>
            <p:ph type="title"/>
          </p:nvPr>
        </p:nvSpPr>
        <p:spPr/>
        <p:txBody>
          <a:bodyPr/>
          <a:lstStyle/>
          <a:p>
            <a:r>
              <a:rPr lang="en-US" altLang="en-US" dirty="0" smtClean="0"/>
              <a:t>Economic Growth	</a:t>
            </a:r>
          </a:p>
        </p:txBody>
      </p:sp>
      <p:sp>
        <p:nvSpPr>
          <p:cNvPr id="107523" name="Rectangle 3"/>
          <p:cNvSpPr>
            <a:spLocks noGrp="1" noChangeArrowheads="1"/>
          </p:cNvSpPr>
          <p:nvPr>
            <p:ph idx="1"/>
          </p:nvPr>
        </p:nvSpPr>
        <p:spPr>
          <a:xfrm>
            <a:off x="318911" y="1346200"/>
            <a:ext cx="7447844" cy="4495800"/>
          </a:xfrm>
        </p:spPr>
        <p:txBody>
          <a:bodyPr>
            <a:normAutofit/>
          </a:bodyPr>
          <a:lstStyle/>
          <a:p>
            <a:r>
              <a:rPr lang="en-US" altLang="en-US" sz="3200" dirty="0" smtClean="0"/>
              <a:t>For countries, we look at economic growth in terms of </a:t>
            </a:r>
            <a:r>
              <a:rPr lang="en-US" altLang="en-US" sz="3200" b="1" dirty="0" smtClean="0"/>
              <a:t>GROSS DOMESTIC PRODUCT</a:t>
            </a:r>
            <a:r>
              <a:rPr lang="en-US" altLang="en-US" sz="3200" dirty="0" smtClean="0"/>
              <a:t> (GDP) </a:t>
            </a:r>
          </a:p>
          <a:p>
            <a:r>
              <a:rPr lang="en-US" altLang="en-US" sz="3200" dirty="0" smtClean="0"/>
              <a:t>GDP = dollar amount of all goods and services produced in an economy</a:t>
            </a:r>
          </a:p>
          <a:p>
            <a:r>
              <a:rPr lang="en-US" altLang="en-US" sz="3200" dirty="0" smtClean="0"/>
              <a:t>What makes an economy grow?</a:t>
            </a:r>
          </a:p>
        </p:txBody>
      </p:sp>
      <p:pic>
        <p:nvPicPr>
          <p:cNvPr id="2" name="Picture 1"/>
          <p:cNvPicPr>
            <a:picLocks noChangeAspect="1"/>
          </p:cNvPicPr>
          <p:nvPr/>
        </p:nvPicPr>
        <p:blipFill>
          <a:blip r:embed="rId3"/>
          <a:stretch>
            <a:fillRect/>
          </a:stretch>
        </p:blipFill>
        <p:spPr>
          <a:xfrm>
            <a:off x="7766755" y="1152983"/>
            <a:ext cx="4154312" cy="5360706"/>
          </a:xfrm>
          <a:prstGeom prst="rect">
            <a:avLst/>
          </a:prstGeom>
        </p:spPr>
      </p:pic>
    </p:spTree>
    <p:extLst>
      <p:ext uri="{BB962C8B-B14F-4D97-AF65-F5344CB8AC3E}">
        <p14:creationId xmlns:p14="http://schemas.microsoft.com/office/powerpoint/2010/main" val="244139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ox(in)">
                                      <p:cBhvr>
                                        <p:cTn id="7" dur="500"/>
                                        <p:tgtEl>
                                          <p:spTgt spid="1075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ox(in)">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ox(in)">
                                      <p:cBhvr>
                                        <p:cTn id="17" dur="500"/>
                                        <p:tgtEl>
                                          <p:spTgt spid="1075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903759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26844" y="142069"/>
            <a:ext cx="7129903" cy="1107996"/>
          </a:xfrm>
          <a:prstGeom prst="rect">
            <a:avLst/>
          </a:prstGeom>
          <a:noFill/>
        </p:spPr>
        <p:txBody>
          <a:bodyPr wrap="square" lIns="91440" tIns="45720" rIns="91440" bIns="45720">
            <a:spAutoFit/>
          </a:bodyPr>
          <a:lstStyle/>
          <a:p>
            <a:pPr algn="ctr"/>
            <a:r>
              <a:rPr lang="en-US" sz="66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8.29</a:t>
            </a:r>
            <a:endParaRPr lang="en-US" sz="6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1027289" y="1482610"/>
            <a:ext cx="10710010" cy="830997"/>
          </a:xfrm>
          <a:prstGeom prst="rect">
            <a:avLst/>
          </a:prstGeom>
          <a:solidFill>
            <a:srgbClr val="FFFF00"/>
          </a:solidFill>
        </p:spPr>
        <p:txBody>
          <a:bodyPr wrap="square" rtlCol="0">
            <a:spAutoFit/>
          </a:bodyPr>
          <a:lstStyle/>
          <a:p>
            <a:pPr algn="ctr"/>
            <a:r>
              <a:rPr lang="en-US" sz="2400" dirty="0" smtClean="0"/>
              <a:t>Please copy down the four questions. Watch the video on working at Google. Answer the questions.</a:t>
            </a:r>
            <a:endParaRPr lang="en-US" sz="2400" dirty="0"/>
          </a:p>
        </p:txBody>
      </p:sp>
      <p:sp>
        <p:nvSpPr>
          <p:cNvPr id="4" name="TextBox 3"/>
          <p:cNvSpPr txBox="1"/>
          <p:nvPr/>
        </p:nvSpPr>
        <p:spPr>
          <a:xfrm>
            <a:off x="1154246" y="2427459"/>
            <a:ext cx="10775157" cy="3416320"/>
          </a:xfrm>
          <a:prstGeom prst="rect">
            <a:avLst/>
          </a:prstGeom>
          <a:noFill/>
        </p:spPr>
        <p:txBody>
          <a:bodyPr wrap="square" rtlCol="0">
            <a:spAutoFit/>
          </a:bodyPr>
          <a:lstStyle/>
          <a:p>
            <a:pPr marL="342900" indent="-342900">
              <a:buAutoNum type="arabicPeriod"/>
            </a:pPr>
            <a:r>
              <a:rPr lang="en-US" sz="3600" dirty="0" smtClean="0"/>
              <a:t>What are some of the perks to working at Google?</a:t>
            </a:r>
          </a:p>
          <a:p>
            <a:pPr marL="342900" indent="-342900">
              <a:buAutoNum type="arabicPeriod"/>
            </a:pPr>
            <a:r>
              <a:rPr lang="en-US" sz="3600" dirty="0" smtClean="0"/>
              <a:t>How much will Google give an employee if that employee wants to buy a hybrid?</a:t>
            </a:r>
          </a:p>
          <a:p>
            <a:pPr marL="342900" indent="-342900">
              <a:buAutoNum type="arabicPeriod"/>
            </a:pPr>
            <a:r>
              <a:rPr lang="en-US" sz="3600" dirty="0" smtClean="0"/>
              <a:t>How many applications for employment does Google receive a day?</a:t>
            </a:r>
          </a:p>
          <a:p>
            <a:pPr marL="342900" indent="-342900">
              <a:buAutoNum type="arabicPeriod"/>
            </a:pPr>
            <a:r>
              <a:rPr lang="en-US" sz="3600" dirty="0" smtClean="0"/>
              <a:t>Why do think Google treats its employees so well? </a:t>
            </a:r>
            <a:endParaRPr lang="en-US" sz="3600" dirty="0"/>
          </a:p>
        </p:txBody>
      </p:sp>
    </p:spTree>
    <p:extLst>
      <p:ext uri="{BB962C8B-B14F-4D97-AF65-F5344CB8AC3E}">
        <p14:creationId xmlns:p14="http://schemas.microsoft.com/office/powerpoint/2010/main" val="39747150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p:cNvSpPr>
            <a:spLocks noGrp="1" noChangeArrowheads="1"/>
          </p:cNvSpPr>
          <p:nvPr>
            <p:ph type="title"/>
          </p:nvPr>
        </p:nvSpPr>
        <p:spPr/>
        <p:txBody>
          <a:bodyPr/>
          <a:lstStyle/>
          <a:p>
            <a:pPr eaLnBrk="1" hangingPunct="1"/>
            <a:r>
              <a:rPr lang="en-US" altLang="en-US" sz="3200" dirty="0"/>
              <a:t>Factors Affecting Economic Growth	</a:t>
            </a:r>
          </a:p>
        </p:txBody>
      </p:sp>
      <p:sp>
        <p:nvSpPr>
          <p:cNvPr id="125955" name="Rectangle 3"/>
          <p:cNvSpPr>
            <a:spLocks noGrp="1" noChangeArrowheads="1"/>
          </p:cNvSpPr>
          <p:nvPr>
            <p:ph idx="1"/>
          </p:nvPr>
        </p:nvSpPr>
        <p:spPr>
          <a:xfrm>
            <a:off x="646111" y="1334911"/>
            <a:ext cx="10597622" cy="4267200"/>
          </a:xfrm>
        </p:spPr>
        <p:txBody>
          <a:bodyPr>
            <a:noAutofit/>
          </a:bodyPr>
          <a:lstStyle/>
          <a:p>
            <a:pPr eaLnBrk="1" hangingPunct="1">
              <a:lnSpc>
                <a:spcPct val="90000"/>
              </a:lnSpc>
            </a:pPr>
            <a:r>
              <a:rPr lang="en-US" altLang="en-US" sz="3600" dirty="0" smtClean="0"/>
              <a:t>High Investment in physical and human capital</a:t>
            </a:r>
          </a:p>
          <a:p>
            <a:pPr eaLnBrk="1" hangingPunct="1">
              <a:lnSpc>
                <a:spcPct val="90000"/>
              </a:lnSpc>
            </a:pPr>
            <a:r>
              <a:rPr lang="en-US" altLang="en-US" sz="3600" dirty="0" smtClean="0"/>
              <a:t>Greater economic freedom</a:t>
            </a:r>
          </a:p>
          <a:p>
            <a:pPr lvl="1" eaLnBrk="1" hangingPunct="1">
              <a:lnSpc>
                <a:spcPct val="90000"/>
              </a:lnSpc>
            </a:pPr>
            <a:r>
              <a:rPr lang="en-US" altLang="en-US" sz="3600" dirty="0" smtClean="0"/>
              <a:t>lower taxes, fewer regulations, protecting property rights</a:t>
            </a:r>
          </a:p>
          <a:p>
            <a:pPr eaLnBrk="1" hangingPunct="1">
              <a:lnSpc>
                <a:spcPct val="90000"/>
              </a:lnSpc>
            </a:pPr>
            <a:r>
              <a:rPr lang="en-US" altLang="en-US" sz="3600" dirty="0" smtClean="0"/>
              <a:t>Strong Incentives to Save</a:t>
            </a:r>
          </a:p>
          <a:p>
            <a:pPr eaLnBrk="1" hangingPunct="1">
              <a:lnSpc>
                <a:spcPct val="90000"/>
              </a:lnSpc>
            </a:pPr>
            <a:r>
              <a:rPr lang="en-US" altLang="en-US" sz="3600" dirty="0" smtClean="0"/>
              <a:t>Competitive Markets</a:t>
            </a:r>
          </a:p>
          <a:p>
            <a:pPr eaLnBrk="1" hangingPunct="1">
              <a:lnSpc>
                <a:spcPct val="90000"/>
              </a:lnSpc>
            </a:pPr>
            <a:r>
              <a:rPr lang="en-US" altLang="en-US" sz="3600" dirty="0" smtClean="0"/>
              <a:t>Political Stability</a:t>
            </a:r>
          </a:p>
          <a:p>
            <a:pPr eaLnBrk="1" hangingPunct="1">
              <a:lnSpc>
                <a:spcPct val="90000"/>
              </a:lnSpc>
            </a:pPr>
            <a:r>
              <a:rPr lang="en-US" altLang="en-US" sz="3600" dirty="0" smtClean="0"/>
              <a:t>Free Trade</a:t>
            </a:r>
          </a:p>
        </p:txBody>
      </p:sp>
    </p:spTree>
    <p:extLst>
      <p:ext uri="{BB962C8B-B14F-4D97-AF65-F5344CB8AC3E}">
        <p14:creationId xmlns:p14="http://schemas.microsoft.com/office/powerpoint/2010/main" val="595204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5955">
                                            <p:txEl>
                                              <p:pRg st="0" end="0"/>
                                            </p:txEl>
                                          </p:spTgt>
                                        </p:tgtEl>
                                        <p:attrNameLst>
                                          <p:attrName>style.visibility</p:attrName>
                                        </p:attrNameLst>
                                      </p:cBhvr>
                                      <p:to>
                                        <p:strVal val="visible"/>
                                      </p:to>
                                    </p:set>
                                    <p:anim calcmode="lin" valueType="num">
                                      <p:cBhvr additive="base">
                                        <p:cTn id="7" dur="500" fill="hold"/>
                                        <p:tgtEl>
                                          <p:spTgt spid="1259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59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5955">
                                            <p:txEl>
                                              <p:pRg st="1" end="1"/>
                                            </p:txEl>
                                          </p:spTgt>
                                        </p:tgtEl>
                                        <p:attrNameLst>
                                          <p:attrName>style.visibility</p:attrName>
                                        </p:attrNameLst>
                                      </p:cBhvr>
                                      <p:to>
                                        <p:strVal val="visible"/>
                                      </p:to>
                                    </p:set>
                                    <p:anim calcmode="lin" valueType="num">
                                      <p:cBhvr additive="base">
                                        <p:cTn id="13" dur="500" fill="hold"/>
                                        <p:tgtEl>
                                          <p:spTgt spid="1259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595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5955">
                                            <p:txEl>
                                              <p:pRg st="2" end="2"/>
                                            </p:txEl>
                                          </p:spTgt>
                                        </p:tgtEl>
                                        <p:attrNameLst>
                                          <p:attrName>style.visibility</p:attrName>
                                        </p:attrNameLst>
                                      </p:cBhvr>
                                      <p:to>
                                        <p:strVal val="visible"/>
                                      </p:to>
                                    </p:set>
                                    <p:anim calcmode="lin" valueType="num">
                                      <p:cBhvr additive="base">
                                        <p:cTn id="17" dur="500" fill="hold"/>
                                        <p:tgtEl>
                                          <p:spTgt spid="1259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59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25955">
                                            <p:txEl>
                                              <p:pRg st="3" end="3"/>
                                            </p:txEl>
                                          </p:spTgt>
                                        </p:tgtEl>
                                        <p:attrNameLst>
                                          <p:attrName>style.visibility</p:attrName>
                                        </p:attrNameLst>
                                      </p:cBhvr>
                                      <p:to>
                                        <p:strVal val="visible"/>
                                      </p:to>
                                    </p:set>
                                    <p:anim calcmode="lin" valueType="num">
                                      <p:cBhvr additive="base">
                                        <p:cTn id="23" dur="500" fill="hold"/>
                                        <p:tgtEl>
                                          <p:spTgt spid="12595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59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25955">
                                            <p:txEl>
                                              <p:pRg st="4" end="4"/>
                                            </p:txEl>
                                          </p:spTgt>
                                        </p:tgtEl>
                                        <p:attrNameLst>
                                          <p:attrName>style.visibility</p:attrName>
                                        </p:attrNameLst>
                                      </p:cBhvr>
                                      <p:to>
                                        <p:strVal val="visible"/>
                                      </p:to>
                                    </p:set>
                                    <p:anim calcmode="lin" valueType="num">
                                      <p:cBhvr additive="base">
                                        <p:cTn id="29" dur="500" fill="hold"/>
                                        <p:tgtEl>
                                          <p:spTgt spid="12595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59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25955">
                                            <p:txEl>
                                              <p:pRg st="5" end="5"/>
                                            </p:txEl>
                                          </p:spTgt>
                                        </p:tgtEl>
                                        <p:attrNameLst>
                                          <p:attrName>style.visibility</p:attrName>
                                        </p:attrNameLst>
                                      </p:cBhvr>
                                      <p:to>
                                        <p:strVal val="visible"/>
                                      </p:to>
                                    </p:set>
                                    <p:anim calcmode="lin" valueType="num">
                                      <p:cBhvr additive="base">
                                        <p:cTn id="35" dur="500" fill="hold"/>
                                        <p:tgtEl>
                                          <p:spTgt spid="125955">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59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25955">
                                            <p:txEl>
                                              <p:pRg st="6" end="6"/>
                                            </p:txEl>
                                          </p:spTgt>
                                        </p:tgtEl>
                                        <p:attrNameLst>
                                          <p:attrName>style.visibility</p:attrName>
                                        </p:attrNameLst>
                                      </p:cBhvr>
                                      <p:to>
                                        <p:strVal val="visible"/>
                                      </p:to>
                                    </p:set>
                                    <p:anim calcmode="lin" valueType="num">
                                      <p:cBhvr additive="base">
                                        <p:cTn id="41" dur="500" fill="hold"/>
                                        <p:tgtEl>
                                          <p:spTgt spid="125955">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59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398890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p:cNvSpPr>
            <a:spLocks noGrp="1" noChangeArrowheads="1"/>
          </p:cNvSpPr>
          <p:nvPr>
            <p:ph type="title"/>
          </p:nvPr>
        </p:nvSpPr>
        <p:spPr/>
        <p:txBody>
          <a:bodyPr/>
          <a:lstStyle/>
          <a:p>
            <a:pPr eaLnBrk="1" hangingPunct="1"/>
            <a:r>
              <a:rPr lang="en-US" altLang="en-US" dirty="0" smtClean="0"/>
              <a:t>Historic examples</a:t>
            </a:r>
          </a:p>
        </p:txBody>
      </p:sp>
      <p:sp>
        <p:nvSpPr>
          <p:cNvPr id="126979" name="Rectangle 3"/>
          <p:cNvSpPr>
            <a:spLocks noGrp="1" noChangeArrowheads="1"/>
          </p:cNvSpPr>
          <p:nvPr>
            <p:ph idx="1"/>
          </p:nvPr>
        </p:nvSpPr>
        <p:spPr>
          <a:xfrm>
            <a:off x="905933" y="4213577"/>
            <a:ext cx="10563578" cy="1676400"/>
          </a:xfrm>
        </p:spPr>
        <p:txBody>
          <a:bodyPr>
            <a:noAutofit/>
          </a:bodyPr>
          <a:lstStyle/>
          <a:p>
            <a:pPr eaLnBrk="1" hangingPunct="1"/>
            <a:r>
              <a:rPr lang="en-US" altLang="en-US" sz="2800" dirty="0" smtClean="0"/>
              <a:t>Cotton Gin in America</a:t>
            </a:r>
          </a:p>
          <a:p>
            <a:pPr lvl="1" eaLnBrk="1" hangingPunct="1"/>
            <a:r>
              <a:rPr lang="en-US" altLang="en-US" sz="2800" dirty="0" smtClean="0"/>
              <a:t>Before Cotton Gin:  1 man = 1 pound of clean cotton</a:t>
            </a:r>
          </a:p>
          <a:p>
            <a:pPr lvl="1" eaLnBrk="1" hangingPunct="1"/>
            <a:r>
              <a:rPr lang="en-US" altLang="en-US" sz="2800" dirty="0" smtClean="0"/>
              <a:t>After Cotton Gin:  1 man = 50 pounds of clean cotton</a:t>
            </a:r>
          </a:p>
        </p:txBody>
      </p:sp>
      <p:pic>
        <p:nvPicPr>
          <p:cNvPr id="126981" name="Picture 5" descr="cottong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311" y="1405468"/>
            <a:ext cx="9852378"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358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126981"/>
                                        </p:tgtEl>
                                        <p:attrNameLst>
                                          <p:attrName>style.visibility</p:attrName>
                                        </p:attrNameLst>
                                      </p:cBhvr>
                                      <p:to>
                                        <p:strVal val="visible"/>
                                      </p:to>
                                    </p:set>
                                    <p:animEffect transition="in" filter="plus(in)">
                                      <p:cBhvr>
                                        <p:cTn id="7" dur="500"/>
                                        <p:tgtEl>
                                          <p:spTgt spid="1269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6979">
                                            <p:txEl>
                                              <p:pRg st="0" end="0"/>
                                            </p:txEl>
                                          </p:spTgt>
                                        </p:tgtEl>
                                        <p:attrNameLst>
                                          <p:attrName>style.visibility</p:attrName>
                                        </p:attrNameLst>
                                      </p:cBhvr>
                                      <p:to>
                                        <p:strVal val="visible"/>
                                      </p:to>
                                    </p:set>
                                    <p:anim calcmode="lin" valueType="num">
                                      <p:cBhvr additive="base">
                                        <p:cTn id="12"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6979">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26979">
                                            <p:txEl>
                                              <p:pRg st="1" end="1"/>
                                            </p:txEl>
                                          </p:spTgt>
                                        </p:tgtEl>
                                        <p:attrNameLst>
                                          <p:attrName>style.visibility</p:attrName>
                                        </p:attrNameLst>
                                      </p:cBhvr>
                                      <p:to>
                                        <p:strVal val="visible"/>
                                      </p:to>
                                    </p:set>
                                    <p:anim calcmode="lin" valueType="num">
                                      <p:cBhvr additive="base">
                                        <p:cTn id="16" dur="5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26979">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26979">
                                            <p:txEl>
                                              <p:pRg st="2" end="2"/>
                                            </p:txEl>
                                          </p:spTgt>
                                        </p:tgtEl>
                                        <p:attrNameLst>
                                          <p:attrName>style.visibility</p:attrName>
                                        </p:attrNameLst>
                                      </p:cBhvr>
                                      <p:to>
                                        <p:strVal val="visible"/>
                                      </p:to>
                                    </p:set>
                                    <p:anim calcmode="lin" valueType="num">
                                      <p:cBhvr additive="base">
                                        <p:cTn id="20" dur="500" fill="hold"/>
                                        <p:tgtEl>
                                          <p:spTgt spid="126979">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269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2"/>
          <p:cNvSpPr>
            <a:spLocks noGrp="1" noChangeArrowheads="1"/>
          </p:cNvSpPr>
          <p:nvPr>
            <p:ph type="title"/>
          </p:nvPr>
        </p:nvSpPr>
        <p:spPr/>
        <p:txBody>
          <a:bodyPr/>
          <a:lstStyle/>
          <a:p>
            <a:pPr eaLnBrk="1" hangingPunct="1"/>
            <a:r>
              <a:rPr lang="en-US" altLang="en-US" dirty="0" smtClean="0"/>
              <a:t>Historic examples</a:t>
            </a:r>
          </a:p>
        </p:txBody>
      </p:sp>
      <p:sp>
        <p:nvSpPr>
          <p:cNvPr id="129027" name="Rectangle 3"/>
          <p:cNvSpPr>
            <a:spLocks noGrp="1" noChangeArrowheads="1"/>
          </p:cNvSpPr>
          <p:nvPr>
            <p:ph idx="1"/>
          </p:nvPr>
        </p:nvSpPr>
        <p:spPr>
          <a:xfrm>
            <a:off x="507999" y="4582127"/>
            <a:ext cx="10961511" cy="1676400"/>
          </a:xfrm>
        </p:spPr>
        <p:txBody>
          <a:bodyPr>
            <a:noAutofit/>
          </a:bodyPr>
          <a:lstStyle/>
          <a:p>
            <a:pPr eaLnBrk="1" hangingPunct="1"/>
            <a:r>
              <a:rPr lang="en-US" altLang="en-US" sz="3600" dirty="0" smtClean="0"/>
              <a:t>Assembly Line</a:t>
            </a:r>
          </a:p>
          <a:p>
            <a:pPr lvl="1" eaLnBrk="1" hangingPunct="1"/>
            <a:r>
              <a:rPr lang="en-US" altLang="en-US" sz="3600" dirty="0" smtClean="0"/>
              <a:t>Before AL:  .08 car frame in an hour (1913)</a:t>
            </a:r>
          </a:p>
          <a:p>
            <a:pPr lvl="1" eaLnBrk="1" hangingPunct="1"/>
            <a:r>
              <a:rPr lang="en-US" altLang="en-US" sz="3600" dirty="0" smtClean="0"/>
              <a:t>After AL:  .67 car frame in an hour (1914)</a:t>
            </a:r>
          </a:p>
        </p:txBody>
      </p:sp>
      <p:pic>
        <p:nvPicPr>
          <p:cNvPr id="69636" name="Picture 6" descr="assemblyf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1535288"/>
            <a:ext cx="10160001" cy="296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7127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plus(in)">
                                      <p:cBhvr>
                                        <p:cTn id="7" dur="500"/>
                                        <p:tgtEl>
                                          <p:spTgt spid="129027">
                                            <p:txEl>
                                              <p:pRg st="0" end="0"/>
                                            </p:txEl>
                                          </p:spTgt>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129027">
                                            <p:txEl>
                                              <p:pRg st="1" end="1"/>
                                            </p:txEl>
                                          </p:spTgt>
                                        </p:tgtEl>
                                        <p:attrNameLst>
                                          <p:attrName>style.visibility</p:attrName>
                                        </p:attrNameLst>
                                      </p:cBhvr>
                                      <p:to>
                                        <p:strVal val="visible"/>
                                      </p:to>
                                    </p:set>
                                    <p:animEffect transition="in" filter="plus(in)">
                                      <p:cBhvr>
                                        <p:cTn id="10" dur="500"/>
                                        <p:tgtEl>
                                          <p:spTgt spid="129027">
                                            <p:txEl>
                                              <p:pRg st="1" end="1"/>
                                            </p:txEl>
                                          </p:spTgt>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129027">
                                            <p:txEl>
                                              <p:pRg st="2" end="2"/>
                                            </p:txEl>
                                          </p:spTgt>
                                        </p:tgtEl>
                                        <p:attrNameLst>
                                          <p:attrName>style.visibility</p:attrName>
                                        </p:attrNameLst>
                                      </p:cBhvr>
                                      <p:to>
                                        <p:strVal val="visible"/>
                                      </p:to>
                                    </p:set>
                                    <p:animEffect transition="in" filter="plus(in)">
                                      <p:cBhvr>
                                        <p:cTn id="13" dur="500"/>
                                        <p:tgtEl>
                                          <p:spTgt spid="1290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AutoShape 2"/>
          <p:cNvSpPr>
            <a:spLocks noGrp="1" noChangeArrowheads="1"/>
          </p:cNvSpPr>
          <p:nvPr>
            <p:ph type="title"/>
          </p:nvPr>
        </p:nvSpPr>
        <p:spPr/>
        <p:txBody>
          <a:bodyPr/>
          <a:lstStyle/>
          <a:p>
            <a:pPr eaLnBrk="1" hangingPunct="1"/>
            <a:r>
              <a:rPr lang="en-US" altLang="en-US" dirty="0" smtClean="0"/>
              <a:t>Historic Examples</a:t>
            </a:r>
          </a:p>
        </p:txBody>
      </p:sp>
      <p:sp>
        <p:nvSpPr>
          <p:cNvPr id="130054" name="Rectangle 6"/>
          <p:cNvSpPr>
            <a:spLocks noGrp="1" noChangeArrowheads="1"/>
          </p:cNvSpPr>
          <p:nvPr>
            <p:ph idx="1"/>
          </p:nvPr>
        </p:nvSpPr>
        <p:spPr>
          <a:xfrm>
            <a:off x="646111" y="4515556"/>
            <a:ext cx="8305800" cy="1676400"/>
          </a:xfrm>
          <a:noFill/>
        </p:spPr>
        <p:txBody>
          <a:bodyPr>
            <a:noAutofit/>
          </a:bodyPr>
          <a:lstStyle/>
          <a:p>
            <a:pPr marL="533400" indent="-533400" algn="ctr" eaLnBrk="1" hangingPunct="1"/>
            <a:r>
              <a:rPr lang="en-US" altLang="en-US" sz="3200" dirty="0" smtClean="0"/>
              <a:t>Wheat Harvesting (Bushels in 1 hour)</a:t>
            </a:r>
          </a:p>
          <a:p>
            <a:pPr marL="533400" indent="-533400" algn="ctr" eaLnBrk="1" hangingPunct="1">
              <a:buNone/>
            </a:pPr>
            <a:r>
              <a:rPr lang="en-US" altLang="en-US" sz="3200" u="sng" dirty="0" smtClean="0"/>
              <a:t>1800</a:t>
            </a:r>
            <a:r>
              <a:rPr lang="en-US" altLang="en-US" sz="3200" dirty="0" smtClean="0"/>
              <a:t>	   	</a:t>
            </a:r>
            <a:r>
              <a:rPr lang="en-US" altLang="en-US" sz="3200" u="sng" dirty="0" smtClean="0"/>
              <a:t>1900</a:t>
            </a:r>
            <a:r>
              <a:rPr lang="en-US" altLang="en-US" sz="3200" dirty="0" smtClean="0"/>
              <a:t>		</a:t>
            </a:r>
            <a:r>
              <a:rPr lang="en-US" altLang="en-US" sz="3200" u="sng" dirty="0" smtClean="0"/>
              <a:t>2000</a:t>
            </a:r>
          </a:p>
          <a:p>
            <a:pPr marL="533400" indent="-533400" algn="ctr" eaLnBrk="1" hangingPunct="1">
              <a:buNone/>
            </a:pPr>
            <a:r>
              <a:rPr lang="en-US" altLang="en-US" sz="3200" dirty="0" smtClean="0"/>
              <a:t>.26		.96		25</a:t>
            </a:r>
          </a:p>
          <a:p>
            <a:pPr marL="914400" lvl="1" indent="-457200" eaLnBrk="1" hangingPunct="1">
              <a:buNone/>
            </a:pPr>
            <a:endParaRPr lang="en-US" altLang="en-US" sz="3200" dirty="0" smtClean="0"/>
          </a:p>
        </p:txBody>
      </p:sp>
      <p:pic>
        <p:nvPicPr>
          <p:cNvPr id="71683" name="Picture 5" descr="wheat_harve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258712"/>
            <a:ext cx="10417000"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0191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0054">
                                            <p:txEl>
                                              <p:pRg st="0" end="0"/>
                                            </p:txEl>
                                          </p:spTgt>
                                        </p:tgtEl>
                                        <p:attrNameLst>
                                          <p:attrName>style.visibility</p:attrName>
                                        </p:attrNameLst>
                                      </p:cBhvr>
                                      <p:to>
                                        <p:strVal val="visible"/>
                                      </p:to>
                                    </p:set>
                                    <p:animEffect transition="in" filter="strips(downLeft)">
                                      <p:cBhvr>
                                        <p:cTn id="7" dur="500"/>
                                        <p:tgtEl>
                                          <p:spTgt spid="1300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0054">
                                            <p:txEl>
                                              <p:pRg st="1" end="1"/>
                                            </p:txEl>
                                          </p:spTgt>
                                        </p:tgtEl>
                                        <p:attrNameLst>
                                          <p:attrName>style.visibility</p:attrName>
                                        </p:attrNameLst>
                                      </p:cBhvr>
                                      <p:to>
                                        <p:strVal val="visible"/>
                                      </p:to>
                                    </p:set>
                                    <p:animEffect transition="in" filter="strips(downLeft)">
                                      <p:cBhvr>
                                        <p:cTn id="12" dur="500"/>
                                        <p:tgtEl>
                                          <p:spTgt spid="13005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30054">
                                            <p:txEl>
                                              <p:pRg st="2" end="2"/>
                                            </p:txEl>
                                          </p:spTgt>
                                        </p:tgtEl>
                                        <p:attrNameLst>
                                          <p:attrName>style.visibility</p:attrName>
                                        </p:attrNameLst>
                                      </p:cBhvr>
                                      <p:to>
                                        <p:strVal val="visible"/>
                                      </p:to>
                                    </p:set>
                                    <p:animEffect transition="in" filter="strips(downLeft)">
                                      <p:cBhvr>
                                        <p:cTn id="17" dur="500"/>
                                        <p:tgtEl>
                                          <p:spTgt spid="1300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AutoShape 2"/>
          <p:cNvSpPr>
            <a:spLocks noGrp="1" noChangeArrowheads="1"/>
          </p:cNvSpPr>
          <p:nvPr>
            <p:ph type="title"/>
          </p:nvPr>
        </p:nvSpPr>
        <p:spPr/>
        <p:txBody>
          <a:bodyPr/>
          <a:lstStyle/>
          <a:p>
            <a:pPr eaLnBrk="1" hangingPunct="1"/>
            <a:r>
              <a:rPr lang="en-US" altLang="en-US" dirty="0" smtClean="0"/>
              <a:t>Two for the future …</a:t>
            </a:r>
          </a:p>
        </p:txBody>
      </p:sp>
      <p:pic>
        <p:nvPicPr>
          <p:cNvPr id="2" name="Picture 1"/>
          <p:cNvPicPr>
            <a:picLocks noChangeAspect="1"/>
          </p:cNvPicPr>
          <p:nvPr/>
        </p:nvPicPr>
        <p:blipFill>
          <a:blip r:embed="rId3"/>
          <a:stretch>
            <a:fillRect/>
          </a:stretch>
        </p:blipFill>
        <p:spPr>
          <a:xfrm>
            <a:off x="1944264" y="2590727"/>
            <a:ext cx="8303472" cy="1676545"/>
          </a:xfrm>
          <a:prstGeom prst="rect">
            <a:avLst/>
          </a:prstGeom>
        </p:spPr>
      </p:pic>
      <p:pic>
        <p:nvPicPr>
          <p:cNvPr id="3" name="Picture 2">
            <a:hlinkClick r:id="rId4"/>
          </p:cNvPr>
          <p:cNvPicPr>
            <a:picLocks noChangeAspect="1"/>
          </p:cNvPicPr>
          <p:nvPr/>
        </p:nvPicPr>
        <p:blipFill>
          <a:blip r:embed="rId5"/>
          <a:stretch>
            <a:fillRect/>
          </a:stretch>
        </p:blipFill>
        <p:spPr>
          <a:xfrm>
            <a:off x="404813" y="1618938"/>
            <a:ext cx="5231490" cy="4124403"/>
          </a:xfrm>
          <a:prstGeom prst="rect">
            <a:avLst/>
          </a:prstGeom>
        </p:spPr>
      </p:pic>
      <p:pic>
        <p:nvPicPr>
          <p:cNvPr id="4" name="Picture 3"/>
          <p:cNvPicPr>
            <a:picLocks noChangeAspect="1"/>
          </p:cNvPicPr>
          <p:nvPr/>
        </p:nvPicPr>
        <p:blipFill>
          <a:blip r:embed="rId6"/>
          <a:stretch>
            <a:fillRect/>
          </a:stretch>
        </p:blipFill>
        <p:spPr>
          <a:xfrm>
            <a:off x="6095999" y="1618938"/>
            <a:ext cx="5494285" cy="4124403"/>
          </a:xfrm>
          <a:prstGeom prst="rect">
            <a:avLst/>
          </a:prstGeom>
        </p:spPr>
      </p:pic>
    </p:spTree>
    <p:extLst>
      <p:ext uri="{BB962C8B-B14F-4D97-AF65-F5344CB8AC3E}">
        <p14:creationId xmlns:p14="http://schemas.microsoft.com/office/powerpoint/2010/main" val="31008257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9863" y="389744"/>
            <a:ext cx="6775553" cy="5693866"/>
          </a:xfrm>
          <a:prstGeom prst="rect">
            <a:avLst/>
          </a:prstGeom>
          <a:noFill/>
        </p:spPr>
        <p:txBody>
          <a:bodyPr wrap="square" rtlCol="0">
            <a:spAutoFit/>
          </a:bodyPr>
          <a:lstStyle/>
          <a:p>
            <a:r>
              <a:rPr lang="en-US" sz="2800" dirty="0" smtClean="0"/>
              <a:t>USA Test Prep Assignments for Econ Fund 3 and 4 (Monday) and Econ 5 (Tuesday) are due at 12 pm (midnight) on Wednesday evening. </a:t>
            </a:r>
          </a:p>
          <a:p>
            <a:endParaRPr lang="en-US" sz="2800" dirty="0"/>
          </a:p>
          <a:p>
            <a:r>
              <a:rPr lang="en-US" sz="2800" dirty="0" smtClean="0"/>
              <a:t>No assignments will be accepted after that.</a:t>
            </a:r>
          </a:p>
          <a:p>
            <a:endParaRPr lang="en-US" sz="2800" dirty="0"/>
          </a:p>
          <a:p>
            <a:r>
              <a:rPr lang="en-US" sz="2800" dirty="0" smtClean="0"/>
              <a:t>If you have a technical issue … then problem solve it (that is how it works in the real world so get used to it.)</a:t>
            </a:r>
          </a:p>
          <a:p>
            <a:endParaRPr lang="en-US" sz="2800" dirty="0"/>
          </a:p>
          <a:p>
            <a:r>
              <a:rPr lang="en-US" sz="2800" dirty="0" smtClean="0"/>
              <a:t>No excuses.</a:t>
            </a:r>
            <a:endParaRPr lang="en-US" sz="2800" dirty="0"/>
          </a:p>
        </p:txBody>
      </p:sp>
      <p:pic>
        <p:nvPicPr>
          <p:cNvPr id="3" name="Picture 2"/>
          <p:cNvPicPr>
            <a:picLocks noChangeAspect="1"/>
          </p:cNvPicPr>
          <p:nvPr/>
        </p:nvPicPr>
        <p:blipFill>
          <a:blip r:embed="rId2"/>
          <a:stretch>
            <a:fillRect/>
          </a:stretch>
        </p:blipFill>
        <p:spPr>
          <a:xfrm>
            <a:off x="7560741" y="3529247"/>
            <a:ext cx="4295775" cy="2857500"/>
          </a:xfrm>
          <a:prstGeom prst="rect">
            <a:avLst/>
          </a:prstGeom>
        </p:spPr>
      </p:pic>
      <p:pic>
        <p:nvPicPr>
          <p:cNvPr id="4" name="Picture 3"/>
          <p:cNvPicPr>
            <a:picLocks noChangeAspect="1"/>
          </p:cNvPicPr>
          <p:nvPr/>
        </p:nvPicPr>
        <p:blipFill>
          <a:blip r:embed="rId3"/>
          <a:stretch>
            <a:fillRect/>
          </a:stretch>
        </p:blipFill>
        <p:spPr>
          <a:xfrm>
            <a:off x="7560741" y="389743"/>
            <a:ext cx="4295775" cy="2608289"/>
          </a:xfrm>
          <a:prstGeom prst="rect">
            <a:avLst/>
          </a:prstGeom>
        </p:spPr>
      </p:pic>
    </p:spTree>
    <p:extLst>
      <p:ext uri="{BB962C8B-B14F-4D97-AF65-F5344CB8AC3E}">
        <p14:creationId xmlns:p14="http://schemas.microsoft.com/office/powerpoint/2010/main" val="3885008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311" y="3570"/>
            <a:ext cx="7129903" cy="1107996"/>
          </a:xfrm>
          <a:prstGeom prst="rect">
            <a:avLst/>
          </a:prstGeom>
          <a:noFill/>
        </p:spPr>
        <p:txBody>
          <a:bodyPr wrap="square" lIns="91440" tIns="45720" rIns="91440" bIns="45720">
            <a:spAutoFit/>
          </a:bodyPr>
          <a:lstStyle/>
          <a:p>
            <a:pPr algn="ctr"/>
            <a:r>
              <a:rPr lang="en-US" sz="66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8.31</a:t>
            </a:r>
            <a:endParaRPr lang="en-US" sz="66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361245" y="990420"/>
            <a:ext cx="9956800" cy="830997"/>
          </a:xfrm>
          <a:prstGeom prst="rect">
            <a:avLst/>
          </a:prstGeom>
          <a:solidFill>
            <a:srgbClr val="FFFF00"/>
          </a:solidFill>
        </p:spPr>
        <p:txBody>
          <a:bodyPr wrap="square" rtlCol="0">
            <a:spAutoFit/>
          </a:bodyPr>
          <a:lstStyle/>
          <a:p>
            <a:pPr algn="ctr"/>
            <a:r>
              <a:rPr lang="en-US" sz="2400" dirty="0" smtClean="0">
                <a:solidFill>
                  <a:schemeClr val="bg1"/>
                </a:solidFill>
              </a:rPr>
              <a:t>Please write down the 4 questions below. Use the chart on the next slide to answer the questions. Thanks.</a:t>
            </a:r>
            <a:endParaRPr lang="en-US" sz="2400" dirty="0">
              <a:solidFill>
                <a:schemeClr val="bg1"/>
              </a:solidFill>
            </a:endParaRPr>
          </a:p>
        </p:txBody>
      </p:sp>
      <p:sp>
        <p:nvSpPr>
          <p:cNvPr id="4" name="TextBox 3"/>
          <p:cNvSpPr txBox="1"/>
          <p:nvPr/>
        </p:nvSpPr>
        <p:spPr>
          <a:xfrm>
            <a:off x="507999" y="2201333"/>
            <a:ext cx="11108267" cy="5355312"/>
          </a:xfrm>
          <a:prstGeom prst="rect">
            <a:avLst/>
          </a:prstGeom>
          <a:noFill/>
        </p:spPr>
        <p:txBody>
          <a:bodyPr wrap="square" rtlCol="0">
            <a:spAutoFit/>
          </a:bodyPr>
          <a:lstStyle/>
          <a:p>
            <a:pPr marL="342900" indent="-342900">
              <a:buAutoNum type="arabicPeriod"/>
            </a:pPr>
            <a:r>
              <a:rPr lang="en-US" sz="3200" dirty="0" smtClean="0"/>
              <a:t>What is the unemployment rate for all workers in the United States?</a:t>
            </a:r>
          </a:p>
          <a:p>
            <a:pPr marL="342900" indent="-342900">
              <a:buAutoNum type="arabicPeriod"/>
            </a:pPr>
            <a:r>
              <a:rPr lang="en-US" sz="3200" dirty="0" smtClean="0"/>
              <a:t>What is the median earnings per week for someone with a Masters degree?</a:t>
            </a:r>
          </a:p>
          <a:p>
            <a:pPr marL="342900" indent="-342900">
              <a:buAutoNum type="arabicPeriod"/>
            </a:pPr>
            <a:r>
              <a:rPr lang="en-US" sz="3200" dirty="0" smtClean="0"/>
              <a:t>What is the difference in median weekly earnings between someone with a 4 year degree and someone with no high school diploma?</a:t>
            </a:r>
          </a:p>
          <a:p>
            <a:pPr marL="342900" indent="-342900">
              <a:buAutoNum type="arabicPeriod"/>
            </a:pPr>
            <a:r>
              <a:rPr lang="en-US" sz="3200" dirty="0" smtClean="0"/>
              <a:t>Which category has the lowest unemployment rate?</a:t>
            </a:r>
          </a:p>
          <a:p>
            <a:pPr marL="342900" indent="-342900">
              <a:buAutoNum type="arabicPeriod"/>
            </a:pPr>
            <a:endParaRPr lang="en-US" sz="3200" dirty="0" smtClean="0"/>
          </a:p>
          <a:p>
            <a:pPr marL="342900" indent="-342900">
              <a:buAutoNum type="arabicPeriod"/>
            </a:pPr>
            <a:endParaRPr lang="en-US" dirty="0" smtClean="0"/>
          </a:p>
          <a:p>
            <a:pPr marL="342900" indent="-342900">
              <a:buAutoNum type="arabicPeriod"/>
            </a:pPr>
            <a:endParaRPr lang="en-US" dirty="0" smtClean="0"/>
          </a:p>
          <a:p>
            <a:pPr marL="342900" indent="-342900">
              <a:buAutoNum type="arabicPeriod"/>
            </a:pPr>
            <a:endParaRPr lang="en-US" dirty="0"/>
          </a:p>
        </p:txBody>
      </p:sp>
    </p:spTree>
    <p:extLst>
      <p:ext uri="{BB962C8B-B14F-4D97-AF65-F5344CB8AC3E}">
        <p14:creationId xmlns:p14="http://schemas.microsoft.com/office/powerpoint/2010/main" val="4853821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92900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Upcoming Dates you need to know</a:t>
            </a:r>
            <a:endParaRPr lang="en-US" dirty="0"/>
          </a:p>
        </p:txBody>
      </p:sp>
      <p:pic>
        <p:nvPicPr>
          <p:cNvPr id="4" name="Content Placeholder 3"/>
          <p:cNvPicPr>
            <a:picLocks noGrp="1" noChangeAspect="1"/>
          </p:cNvPicPr>
          <p:nvPr>
            <p:ph idx="1"/>
          </p:nvPr>
        </p:nvPicPr>
        <p:blipFill>
          <a:blip r:embed="rId2"/>
          <a:stretch>
            <a:fillRect/>
          </a:stretch>
        </p:blipFill>
        <p:spPr>
          <a:xfrm>
            <a:off x="478808" y="2084711"/>
            <a:ext cx="4144963" cy="4144963"/>
          </a:xfrm>
          <a:prstGeom prst="rect">
            <a:avLst/>
          </a:prstGeom>
        </p:spPr>
      </p:pic>
      <p:sp>
        <p:nvSpPr>
          <p:cNvPr id="5" name="TextBox 4"/>
          <p:cNvSpPr txBox="1"/>
          <p:nvPr/>
        </p:nvSpPr>
        <p:spPr>
          <a:xfrm>
            <a:off x="5113866" y="1481667"/>
            <a:ext cx="6414868" cy="353943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smtClean="0">
                <a:ln>
                  <a:noFill/>
                </a:ln>
                <a:solidFill>
                  <a:prstClr val="black"/>
                </a:solidFill>
                <a:effectLst/>
                <a:uLnTx/>
                <a:uFillTx/>
                <a:latin typeface="Calibri"/>
              </a:rPr>
              <a:t>Progress Reports go home on September 1</a:t>
            </a:r>
            <a:r>
              <a:rPr kumimoji="0" lang="en-US" sz="2800" b="0" i="0" u="none" strike="noStrike" kern="1200" cap="none" spc="0" normalizeH="0" baseline="30000" noProof="0" dirty="0" smtClean="0">
                <a:ln>
                  <a:noFill/>
                </a:ln>
                <a:solidFill>
                  <a:prstClr val="black"/>
                </a:solidFill>
                <a:effectLst/>
                <a:uLnTx/>
                <a:uFillTx/>
                <a:latin typeface="Calibri"/>
              </a:rPr>
              <a:t>st</a:t>
            </a:r>
            <a:r>
              <a:rPr kumimoji="0" lang="en-US" sz="2800" b="0" i="0" u="none" strike="noStrike" kern="1200" cap="none" spc="0" normalizeH="0" noProof="0" dirty="0" smtClean="0">
                <a:ln>
                  <a:noFill/>
                </a:ln>
                <a:solidFill>
                  <a:prstClr val="black"/>
                </a:solidFill>
                <a:effectLst/>
                <a:uLnTx/>
                <a:uFillTx/>
                <a:latin typeface="Calibri"/>
              </a:rPr>
              <a:t> (all grades due by Friday)</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800" b="0" i="0" u="none" strike="noStrike" kern="1200" cap="none" spc="0" normalizeH="0" baseline="0" noProof="0" dirty="0">
              <a:ln>
                <a:noFill/>
              </a:ln>
              <a:solidFill>
                <a:prstClr val="black"/>
              </a:solidFill>
              <a:effectLst/>
              <a:uLnTx/>
              <a:uFillTx/>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1" u="sng" strike="noStrike" kern="1200" cap="none" spc="0" normalizeH="0" baseline="0" noProof="0" dirty="0" smtClean="0">
                <a:ln>
                  <a:noFill/>
                </a:ln>
                <a:solidFill>
                  <a:srgbClr val="FFC000"/>
                </a:solidFill>
                <a:effectLst/>
                <a:uLnTx/>
                <a:uFillTx/>
                <a:latin typeface="Calibri"/>
              </a:rPr>
              <a:t>Formative Assessment on EF 3, 4, and 5 on Thursday, September </a:t>
            </a:r>
            <a:r>
              <a:rPr lang="en-US" sz="2800" i="1" u="sng" dirty="0" smtClean="0">
                <a:solidFill>
                  <a:srgbClr val="FFC000"/>
                </a:solidFill>
                <a:latin typeface="Calibri"/>
              </a:rPr>
              <a:t>1st</a:t>
            </a:r>
            <a:endParaRPr kumimoji="0" lang="en-US" sz="2800" b="0" i="1" u="sng" strike="noStrike" kern="1200" cap="none" spc="0" normalizeH="0" baseline="0" noProof="0" dirty="0" smtClean="0">
              <a:ln>
                <a:noFill/>
              </a:ln>
              <a:solidFill>
                <a:srgbClr val="FFC000"/>
              </a:solidFill>
              <a:effectLst/>
              <a:uLnTx/>
              <a:uFillTx/>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en-US" sz="2800" dirty="0">
              <a:solidFill>
                <a:srgbClr val="FFC000"/>
              </a:solidFill>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800" b="0" i="1" u="sng" strike="noStrike" kern="1200" cap="none" spc="0" normalizeH="0" baseline="0" noProof="0" dirty="0" smtClean="0">
                <a:ln>
                  <a:noFill/>
                </a:ln>
                <a:solidFill>
                  <a:srgbClr val="FFC000"/>
                </a:solidFill>
                <a:effectLst/>
                <a:uLnTx/>
                <a:uFillTx/>
                <a:latin typeface="Calibri"/>
              </a:rPr>
              <a:t>Unit One test – Wed</a:t>
            </a:r>
            <a:r>
              <a:rPr lang="en-US" sz="2800" i="1" u="sng" dirty="0" smtClean="0">
                <a:solidFill>
                  <a:srgbClr val="FFC000"/>
                </a:solidFill>
                <a:latin typeface="Calibri"/>
              </a:rPr>
              <a:t>, Sept 7</a:t>
            </a:r>
            <a:r>
              <a:rPr lang="en-US" sz="2800" i="1" u="sng" baseline="30000" dirty="0" smtClean="0">
                <a:solidFill>
                  <a:srgbClr val="FFC000"/>
                </a:solidFill>
                <a:latin typeface="Calibri"/>
              </a:rPr>
              <a:t>th</a:t>
            </a:r>
            <a:r>
              <a:rPr lang="en-US" sz="2800" i="1" u="sng" dirty="0" smtClean="0">
                <a:solidFill>
                  <a:srgbClr val="FFC000"/>
                </a:solidFill>
                <a:latin typeface="Calibri"/>
              </a:rPr>
              <a:t> (will cover all of Econ Fundamentals)</a:t>
            </a:r>
            <a:endParaRPr kumimoji="0" lang="en-US" sz="2800" b="0" i="1" u="sng" strike="noStrike" kern="1200" cap="none" spc="0" normalizeH="0" baseline="0" noProof="0" dirty="0">
              <a:ln>
                <a:noFill/>
              </a:ln>
              <a:solidFill>
                <a:srgbClr val="FFC000"/>
              </a:solidFill>
              <a:effectLst/>
              <a:uLnTx/>
              <a:uFillTx/>
              <a:latin typeface="Calibri"/>
            </a:endParaRPr>
          </a:p>
        </p:txBody>
      </p:sp>
    </p:spTree>
    <p:extLst>
      <p:ext uri="{BB962C8B-B14F-4D97-AF65-F5344CB8AC3E}">
        <p14:creationId xmlns:p14="http://schemas.microsoft.com/office/powerpoint/2010/main" val="38511943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p:cNvSpPr>
            <a:spLocks noGrp="1" noChangeArrowheads="1"/>
          </p:cNvSpPr>
          <p:nvPr>
            <p:ph type="title"/>
          </p:nvPr>
        </p:nvSpPr>
        <p:spPr/>
        <p:txBody>
          <a:bodyPr/>
          <a:lstStyle/>
          <a:p>
            <a:r>
              <a:rPr lang="en-US" altLang="en-US" dirty="0" smtClean="0"/>
              <a:t>GPS</a:t>
            </a:r>
          </a:p>
        </p:txBody>
      </p:sp>
      <p:sp>
        <p:nvSpPr>
          <p:cNvPr id="51203" name="Rectangle 3"/>
          <p:cNvSpPr>
            <a:spLocks noGrp="1" noChangeArrowheads="1"/>
          </p:cNvSpPr>
          <p:nvPr>
            <p:ph idx="1"/>
          </p:nvPr>
        </p:nvSpPr>
        <p:spPr/>
        <p:txBody>
          <a:bodyPr/>
          <a:lstStyle/>
          <a:p>
            <a:pPr marL="533400" indent="-533400"/>
            <a:r>
              <a:rPr lang="en-US" altLang="en-US" dirty="0" smtClean="0"/>
              <a:t>Define productivity as the relationship of inputs to outputs.</a:t>
            </a:r>
          </a:p>
        </p:txBody>
      </p:sp>
      <p:pic>
        <p:nvPicPr>
          <p:cNvPr id="2" name="Picture 1"/>
          <p:cNvPicPr>
            <a:picLocks noChangeAspect="1"/>
          </p:cNvPicPr>
          <p:nvPr/>
        </p:nvPicPr>
        <p:blipFill>
          <a:blip r:embed="rId3"/>
          <a:stretch>
            <a:fillRect/>
          </a:stretch>
        </p:blipFill>
        <p:spPr>
          <a:xfrm>
            <a:off x="1117600" y="3036712"/>
            <a:ext cx="10464799" cy="3702756"/>
          </a:xfrm>
          <a:prstGeom prst="rect">
            <a:avLst/>
          </a:prstGeom>
          <a:ln>
            <a:solidFill>
              <a:schemeClr val="tx1"/>
            </a:solidFill>
          </a:ln>
        </p:spPr>
      </p:pic>
    </p:spTree>
    <p:extLst>
      <p:ext uri="{BB962C8B-B14F-4D97-AF65-F5344CB8AC3E}">
        <p14:creationId xmlns:p14="http://schemas.microsoft.com/office/powerpoint/2010/main" val="10511044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p:cNvSpPr>
            <a:spLocks noGrp="1" noChangeArrowheads="1"/>
          </p:cNvSpPr>
          <p:nvPr>
            <p:ph type="title"/>
          </p:nvPr>
        </p:nvSpPr>
        <p:spPr/>
        <p:txBody>
          <a:bodyPr/>
          <a:lstStyle/>
          <a:p>
            <a:r>
              <a:rPr lang="en-US" altLang="en-US" dirty="0" smtClean="0"/>
              <a:t>GPS</a:t>
            </a:r>
          </a:p>
        </p:txBody>
      </p:sp>
      <p:sp>
        <p:nvSpPr>
          <p:cNvPr id="51203" name="Rectangle 3"/>
          <p:cNvSpPr>
            <a:spLocks noGrp="1" noChangeArrowheads="1"/>
          </p:cNvSpPr>
          <p:nvPr>
            <p:ph idx="1"/>
          </p:nvPr>
        </p:nvSpPr>
        <p:spPr>
          <a:xfrm>
            <a:off x="646111" y="1152983"/>
            <a:ext cx="10100911" cy="4195481"/>
          </a:xfrm>
        </p:spPr>
        <p:txBody>
          <a:bodyPr>
            <a:normAutofit/>
          </a:bodyPr>
          <a:lstStyle/>
          <a:p>
            <a:pPr marL="533400" indent="-533400"/>
            <a:r>
              <a:rPr lang="en-US" sz="3200" dirty="0"/>
              <a:t>Give examples of how investment in education can lead to a higher standard of living. </a:t>
            </a:r>
            <a:endParaRPr lang="en-US" altLang="en-US" sz="3200" dirty="0" smtClean="0"/>
          </a:p>
        </p:txBody>
      </p:sp>
      <p:pic>
        <p:nvPicPr>
          <p:cNvPr id="2" name="Picture 1"/>
          <p:cNvPicPr>
            <a:picLocks noChangeAspect="1"/>
          </p:cNvPicPr>
          <p:nvPr/>
        </p:nvPicPr>
        <p:blipFill>
          <a:blip r:embed="rId3"/>
          <a:stretch>
            <a:fillRect/>
          </a:stretch>
        </p:blipFill>
        <p:spPr>
          <a:xfrm>
            <a:off x="1704446" y="2367667"/>
            <a:ext cx="9663465" cy="3838575"/>
          </a:xfrm>
          <a:prstGeom prst="rect">
            <a:avLst/>
          </a:prstGeom>
        </p:spPr>
      </p:pic>
    </p:spTree>
    <p:extLst>
      <p:ext uri="{BB962C8B-B14F-4D97-AF65-F5344CB8AC3E}">
        <p14:creationId xmlns:p14="http://schemas.microsoft.com/office/powerpoint/2010/main" val="4146173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 of the day … </a:t>
            </a:r>
            <a:endParaRPr lang="en-US" dirty="0"/>
          </a:p>
        </p:txBody>
      </p:sp>
      <p:sp>
        <p:nvSpPr>
          <p:cNvPr id="3" name="Content Placeholder 2"/>
          <p:cNvSpPr>
            <a:spLocks noGrp="1"/>
          </p:cNvSpPr>
          <p:nvPr>
            <p:ph idx="1"/>
          </p:nvPr>
        </p:nvSpPr>
        <p:spPr>
          <a:xfrm>
            <a:off x="778934" y="1219031"/>
            <a:ext cx="10257367" cy="634217"/>
          </a:xfrm>
        </p:spPr>
        <p:txBody>
          <a:bodyPr/>
          <a:lstStyle/>
          <a:p>
            <a:r>
              <a:rPr lang="en-US" sz="2800" dirty="0" smtClean="0"/>
              <a:t>How do education and standard of living relate?</a:t>
            </a:r>
            <a:endParaRPr lang="en-US" dirty="0" smtClean="0"/>
          </a:p>
          <a:p>
            <a:pPr marL="0" indent="0">
              <a:buNone/>
            </a:pPr>
            <a:endParaRPr lang="en-US" dirty="0"/>
          </a:p>
        </p:txBody>
      </p:sp>
      <p:pic>
        <p:nvPicPr>
          <p:cNvPr id="4" name="Picture 3"/>
          <p:cNvPicPr>
            <a:picLocks noChangeAspect="1"/>
          </p:cNvPicPr>
          <p:nvPr/>
        </p:nvPicPr>
        <p:blipFill>
          <a:blip r:embed="rId2"/>
          <a:stretch>
            <a:fillRect/>
          </a:stretch>
        </p:blipFill>
        <p:spPr>
          <a:xfrm>
            <a:off x="778935" y="2136422"/>
            <a:ext cx="10257366" cy="4388555"/>
          </a:xfrm>
          <a:prstGeom prst="rect">
            <a:avLst/>
          </a:prstGeom>
        </p:spPr>
      </p:pic>
    </p:spTree>
    <p:extLst>
      <p:ext uri="{BB962C8B-B14F-4D97-AF65-F5344CB8AC3E}">
        <p14:creationId xmlns:p14="http://schemas.microsoft.com/office/powerpoint/2010/main" val="1576482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1600" y="0"/>
            <a:ext cx="12090400" cy="6858000"/>
          </a:xfrm>
          <a:prstGeom prst="rect">
            <a:avLst/>
          </a:prstGeom>
        </p:spPr>
      </p:pic>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8118435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051988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AutoShape 2"/>
          <p:cNvSpPr>
            <a:spLocks noGrp="1" noChangeArrowheads="1"/>
          </p:cNvSpPr>
          <p:nvPr>
            <p:ph type="title"/>
          </p:nvPr>
        </p:nvSpPr>
        <p:spPr/>
        <p:txBody>
          <a:bodyPr/>
          <a:lstStyle/>
          <a:p>
            <a:pPr eaLnBrk="1" hangingPunct="1"/>
            <a:r>
              <a:rPr lang="en-US" altLang="en-US" dirty="0" smtClean="0"/>
              <a:t>Literacy Rates</a:t>
            </a:r>
          </a:p>
        </p:txBody>
      </p:sp>
      <p:graphicFrame>
        <p:nvGraphicFramePr>
          <p:cNvPr id="131117" name="Group 45"/>
          <p:cNvGraphicFramePr>
            <a:graphicFrameLocks noGrp="1"/>
          </p:cNvGraphicFramePr>
          <p:nvPr>
            <p:ph sz="half" idx="1"/>
          </p:nvPr>
        </p:nvGraphicFramePr>
        <p:xfrm>
          <a:off x="2362201" y="2362200"/>
          <a:ext cx="3770313" cy="3925909"/>
        </p:xfrm>
        <a:graphic>
          <a:graphicData uri="http://schemas.openxmlformats.org/drawingml/2006/table">
            <a:tbl>
              <a:tblPr/>
              <a:tblGrid>
                <a:gridCol w="1885950">
                  <a:extLst>
                    <a:ext uri="{9D8B030D-6E8A-4147-A177-3AD203B41FA5}">
                      <a16:colId xmlns:a16="http://schemas.microsoft.com/office/drawing/2014/main" val="20000"/>
                    </a:ext>
                  </a:extLst>
                </a:gridCol>
                <a:gridCol w="1884363">
                  <a:extLst>
                    <a:ext uri="{9D8B030D-6E8A-4147-A177-3AD203B41FA5}">
                      <a16:colId xmlns:a16="http://schemas.microsoft.com/office/drawing/2014/main" val="20001"/>
                    </a:ext>
                  </a:extLst>
                </a:gridCol>
              </a:tblGrid>
              <a:tr h="82292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Country</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Literacy Rate</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05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Bahamas</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95.6%</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05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Australia</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99%</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05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Bolivia</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86%</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05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US</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99%</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05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Sudan</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61%</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131128" name="Group 56"/>
          <p:cNvGraphicFramePr>
            <a:graphicFrameLocks noGrp="1"/>
          </p:cNvGraphicFramePr>
          <p:nvPr>
            <p:ph sz="half" idx="2"/>
          </p:nvPr>
        </p:nvGraphicFramePr>
        <p:xfrm>
          <a:off x="6096000" y="2362200"/>
          <a:ext cx="2209800" cy="3962402"/>
        </p:xfrm>
        <a:graphic>
          <a:graphicData uri="http://schemas.openxmlformats.org/drawingml/2006/table">
            <a:tbl>
              <a:tblPr/>
              <a:tblGrid>
                <a:gridCol w="2209800">
                  <a:extLst>
                    <a:ext uri="{9D8B030D-6E8A-4147-A177-3AD203B41FA5}">
                      <a16:colId xmlns:a16="http://schemas.microsoft.com/office/drawing/2014/main" val="20000"/>
                    </a:ext>
                  </a:extLst>
                </a:gridCol>
              </a:tblGrid>
              <a:tr h="83661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GDP per capita</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976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$25,000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071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$36,300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2300">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$4,000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071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$48,500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2300">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$2,200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64840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1128"/>
                                        </p:tgtEl>
                                        <p:attrNameLst>
                                          <p:attrName>style.visibility</p:attrName>
                                        </p:attrNameLst>
                                      </p:cBhvr>
                                      <p:to>
                                        <p:strVal val="visible"/>
                                      </p:to>
                                    </p:set>
                                    <p:anim calcmode="lin" valueType="num">
                                      <p:cBhvr additive="base">
                                        <p:cTn id="7" dur="500" fill="hold"/>
                                        <p:tgtEl>
                                          <p:spTgt spid="131128"/>
                                        </p:tgtEl>
                                        <p:attrNameLst>
                                          <p:attrName>ppt_x</p:attrName>
                                        </p:attrNameLst>
                                      </p:cBhvr>
                                      <p:tavLst>
                                        <p:tav tm="0">
                                          <p:val>
                                            <p:strVal val="#ppt_x"/>
                                          </p:val>
                                        </p:tav>
                                        <p:tav tm="100000">
                                          <p:val>
                                            <p:strVal val="#ppt_x"/>
                                          </p:val>
                                        </p:tav>
                                      </p:tavLst>
                                    </p:anim>
                                    <p:anim calcmode="lin" valueType="num">
                                      <p:cBhvr additive="base">
                                        <p:cTn id="8" dur="500" fill="hold"/>
                                        <p:tgtEl>
                                          <p:spTgt spid="131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192363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935377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955420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449817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9863" y="389744"/>
            <a:ext cx="6775553" cy="5693866"/>
          </a:xfrm>
          <a:prstGeom prst="rect">
            <a:avLst/>
          </a:prstGeom>
          <a:noFill/>
        </p:spPr>
        <p:txBody>
          <a:bodyPr wrap="square" rtlCol="0">
            <a:spAutoFit/>
          </a:bodyPr>
          <a:lstStyle/>
          <a:p>
            <a:r>
              <a:rPr lang="en-US" sz="2800" dirty="0" smtClean="0"/>
              <a:t>USA Test Prep Assignments for Econ Fund 3 and 4 (Monday) and Econ 5 (Tuesday) are due at 12 pm (midnight) on Wednesday evening. </a:t>
            </a:r>
          </a:p>
          <a:p>
            <a:endParaRPr lang="en-US" sz="2800" dirty="0"/>
          </a:p>
          <a:p>
            <a:r>
              <a:rPr lang="en-US" sz="2800" dirty="0" smtClean="0"/>
              <a:t>No assignments will be accepted after that.</a:t>
            </a:r>
          </a:p>
          <a:p>
            <a:endParaRPr lang="en-US" sz="2800" dirty="0"/>
          </a:p>
          <a:p>
            <a:r>
              <a:rPr lang="en-US" sz="2800" dirty="0" smtClean="0"/>
              <a:t>If you have a technical issue … then problem solve it (that is how it works in the real world so get used to it.)</a:t>
            </a:r>
          </a:p>
          <a:p>
            <a:endParaRPr lang="en-US" sz="2800" dirty="0"/>
          </a:p>
          <a:p>
            <a:r>
              <a:rPr lang="en-US" sz="2800" dirty="0" smtClean="0"/>
              <a:t>No excuses.</a:t>
            </a:r>
            <a:endParaRPr lang="en-US" sz="2800" dirty="0"/>
          </a:p>
        </p:txBody>
      </p:sp>
      <p:pic>
        <p:nvPicPr>
          <p:cNvPr id="3" name="Picture 2"/>
          <p:cNvPicPr>
            <a:picLocks noChangeAspect="1"/>
          </p:cNvPicPr>
          <p:nvPr/>
        </p:nvPicPr>
        <p:blipFill>
          <a:blip r:embed="rId2"/>
          <a:stretch>
            <a:fillRect/>
          </a:stretch>
        </p:blipFill>
        <p:spPr>
          <a:xfrm>
            <a:off x="7560741" y="3529247"/>
            <a:ext cx="4295775" cy="2857500"/>
          </a:xfrm>
          <a:prstGeom prst="rect">
            <a:avLst/>
          </a:prstGeom>
        </p:spPr>
      </p:pic>
      <p:pic>
        <p:nvPicPr>
          <p:cNvPr id="4" name="Picture 3"/>
          <p:cNvPicPr>
            <a:picLocks noChangeAspect="1"/>
          </p:cNvPicPr>
          <p:nvPr/>
        </p:nvPicPr>
        <p:blipFill>
          <a:blip r:embed="rId3"/>
          <a:stretch>
            <a:fillRect/>
          </a:stretch>
        </p:blipFill>
        <p:spPr>
          <a:xfrm>
            <a:off x="7560741" y="389743"/>
            <a:ext cx="4295775" cy="2608289"/>
          </a:xfrm>
          <a:prstGeom prst="rect">
            <a:avLst/>
          </a:prstGeom>
        </p:spPr>
      </p:pic>
    </p:spTree>
    <p:extLst>
      <p:ext uri="{BB962C8B-B14F-4D97-AF65-F5344CB8AC3E}">
        <p14:creationId xmlns:p14="http://schemas.microsoft.com/office/powerpoint/2010/main" val="33379365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 of the day … </a:t>
            </a:r>
            <a:endParaRPr lang="en-US" dirty="0"/>
          </a:p>
        </p:txBody>
      </p:sp>
      <p:sp>
        <p:nvSpPr>
          <p:cNvPr id="3" name="Content Placeholder 2"/>
          <p:cNvSpPr>
            <a:spLocks noGrp="1"/>
          </p:cNvSpPr>
          <p:nvPr>
            <p:ph idx="1"/>
          </p:nvPr>
        </p:nvSpPr>
        <p:spPr>
          <a:xfrm>
            <a:off x="1117601" y="2362201"/>
            <a:ext cx="10257367" cy="634217"/>
          </a:xfrm>
        </p:spPr>
        <p:txBody>
          <a:bodyPr/>
          <a:lstStyle/>
          <a:p>
            <a:r>
              <a:rPr lang="en-US" dirty="0" smtClean="0"/>
              <a:t>What are inputs and outputs?</a:t>
            </a:r>
          </a:p>
          <a:p>
            <a:pPr marL="0" indent="0">
              <a:buNone/>
            </a:pPr>
            <a:endParaRPr lang="en-US" dirty="0"/>
          </a:p>
        </p:txBody>
      </p:sp>
      <p:pic>
        <p:nvPicPr>
          <p:cNvPr id="4" name="Picture 3"/>
          <p:cNvPicPr>
            <a:picLocks noChangeAspect="1"/>
          </p:cNvPicPr>
          <p:nvPr/>
        </p:nvPicPr>
        <p:blipFill>
          <a:blip r:embed="rId2"/>
          <a:stretch>
            <a:fillRect/>
          </a:stretch>
        </p:blipFill>
        <p:spPr>
          <a:xfrm>
            <a:off x="1000221" y="2996418"/>
            <a:ext cx="10492125" cy="3731075"/>
          </a:xfrm>
          <a:prstGeom prst="rect">
            <a:avLst/>
          </a:prstGeom>
        </p:spPr>
      </p:pic>
    </p:spTree>
    <p:extLst>
      <p:ext uri="{BB962C8B-B14F-4D97-AF65-F5344CB8AC3E}">
        <p14:creationId xmlns:p14="http://schemas.microsoft.com/office/powerpoint/2010/main" val="61749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chemeClr val="accent1"/>
            </a:gs>
          </a:gsLst>
          <a:path path="shape">
            <a:fillToRect l="50000" t="50000" r="50000" b="50000"/>
          </a:path>
        </a:gra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981200" y="0"/>
            <a:ext cx="8229600" cy="914400"/>
          </a:xfrm>
        </p:spPr>
        <p:txBody>
          <a:bodyPr/>
          <a:lstStyle/>
          <a:p>
            <a:r>
              <a:rPr lang="en-US" altLang="en-US" dirty="0" smtClean="0"/>
              <a:t>Rank these countries</a:t>
            </a:r>
          </a:p>
        </p:txBody>
      </p:sp>
      <p:sp>
        <p:nvSpPr>
          <p:cNvPr id="119811" name="Rectangle 3"/>
          <p:cNvSpPr>
            <a:spLocks noGrp="1" noChangeArrowheads="1"/>
          </p:cNvSpPr>
          <p:nvPr>
            <p:ph idx="1"/>
          </p:nvPr>
        </p:nvSpPr>
        <p:spPr>
          <a:xfrm>
            <a:off x="1524000" y="838200"/>
            <a:ext cx="3733800" cy="2057400"/>
          </a:xfrm>
          <a:noFill/>
          <a:ln w="15875">
            <a:solidFill>
              <a:schemeClr val="tx1"/>
            </a:solidFill>
            <a:miter lim="800000"/>
            <a:headEnd/>
            <a:tailEnd/>
          </a:ln>
        </p:spPr>
        <p:txBody>
          <a:bodyPr/>
          <a:lstStyle/>
          <a:p>
            <a:r>
              <a:rPr lang="en-US" altLang="en-US" sz="2400" b="1" dirty="0">
                <a:latin typeface="Arial Narrow" panose="020B0606020202030204" pitchFamily="34" charset="0"/>
              </a:rPr>
              <a:t>Country A:  Argentina</a:t>
            </a:r>
          </a:p>
          <a:p>
            <a:r>
              <a:rPr lang="en-US" altLang="en-US" sz="2400" dirty="0">
                <a:latin typeface="Arial Narrow" panose="020B0606020202030204" pitchFamily="34" charset="0"/>
              </a:rPr>
              <a:t>Population:  37,384,816</a:t>
            </a:r>
          </a:p>
          <a:p>
            <a:r>
              <a:rPr lang="en-US" altLang="en-US" sz="2400" dirty="0">
                <a:latin typeface="Arial Narrow" panose="020B0606020202030204" pitchFamily="34" charset="0"/>
              </a:rPr>
              <a:t>PerCapita GDP: $12,900</a:t>
            </a:r>
          </a:p>
          <a:p>
            <a:r>
              <a:rPr lang="en-US" altLang="en-US" sz="2400" dirty="0">
                <a:latin typeface="Arial Narrow" panose="020B0606020202030204" pitchFamily="34" charset="0"/>
              </a:rPr>
              <a:t>Literacy Rate:  96.2%</a:t>
            </a:r>
          </a:p>
        </p:txBody>
      </p:sp>
      <p:sp>
        <p:nvSpPr>
          <p:cNvPr id="119817" name="Rectangle 9"/>
          <p:cNvSpPr>
            <a:spLocks noChangeArrowheads="1"/>
          </p:cNvSpPr>
          <p:nvPr/>
        </p:nvSpPr>
        <p:spPr bwMode="auto">
          <a:xfrm>
            <a:off x="6705600" y="2819400"/>
            <a:ext cx="3733800" cy="21336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Aft>
                <a:spcPct val="0"/>
              </a:spcAft>
            </a:pPr>
            <a:r>
              <a:rPr lang="en-US" altLang="en-US" sz="2400" b="1" dirty="0">
                <a:latin typeface="Arial Narrow" panose="020B0606020202030204" pitchFamily="34" charset="0"/>
              </a:rPr>
              <a:t>Country D:  Russia</a:t>
            </a:r>
          </a:p>
          <a:p>
            <a:pPr eaLnBrk="0" fontAlgn="base" hangingPunct="0">
              <a:spcAft>
                <a:spcPct val="0"/>
              </a:spcAft>
            </a:pPr>
            <a:r>
              <a:rPr lang="en-US" altLang="en-US" sz="2400" dirty="0">
                <a:latin typeface="Arial Narrow" panose="020B0606020202030204" pitchFamily="34" charset="0"/>
              </a:rPr>
              <a:t>Population:  145,470,196</a:t>
            </a:r>
          </a:p>
          <a:p>
            <a:pPr eaLnBrk="0" fontAlgn="base" hangingPunct="0">
              <a:spcAft>
                <a:spcPct val="0"/>
              </a:spcAft>
            </a:pPr>
            <a:r>
              <a:rPr lang="en-US" altLang="en-US" sz="2400" dirty="0">
                <a:latin typeface="Arial Narrow" panose="020B0606020202030204" pitchFamily="34" charset="0"/>
              </a:rPr>
              <a:t>PerCapita GDP: $7,700</a:t>
            </a:r>
          </a:p>
          <a:p>
            <a:pPr eaLnBrk="0" fontAlgn="base" hangingPunct="0">
              <a:spcAft>
                <a:spcPct val="0"/>
              </a:spcAft>
            </a:pPr>
            <a:r>
              <a:rPr lang="en-US" altLang="en-US" sz="2400" dirty="0">
                <a:latin typeface="Arial Narrow" panose="020B0606020202030204" pitchFamily="34" charset="0"/>
              </a:rPr>
              <a:t>Literacy Rate:  98%</a:t>
            </a:r>
          </a:p>
        </p:txBody>
      </p:sp>
      <p:sp>
        <p:nvSpPr>
          <p:cNvPr id="119818" name="Rectangle 10"/>
          <p:cNvSpPr>
            <a:spLocks noChangeArrowheads="1"/>
          </p:cNvSpPr>
          <p:nvPr/>
        </p:nvSpPr>
        <p:spPr bwMode="auto">
          <a:xfrm>
            <a:off x="1524000" y="2895600"/>
            <a:ext cx="3733800" cy="20574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Aft>
                <a:spcPct val="0"/>
              </a:spcAft>
            </a:pPr>
            <a:r>
              <a:rPr lang="en-US" altLang="en-US" sz="2400" b="1" dirty="0">
                <a:latin typeface="Arial Narrow" panose="020B0606020202030204" pitchFamily="34" charset="0"/>
              </a:rPr>
              <a:t>Country B:  Japan</a:t>
            </a:r>
          </a:p>
          <a:p>
            <a:pPr eaLnBrk="0" fontAlgn="base" hangingPunct="0">
              <a:spcAft>
                <a:spcPct val="0"/>
              </a:spcAft>
            </a:pPr>
            <a:r>
              <a:rPr lang="en-US" altLang="en-US" sz="2400" dirty="0">
                <a:latin typeface="Arial Narrow" panose="020B0606020202030204" pitchFamily="34" charset="0"/>
              </a:rPr>
              <a:t>Population:  126,771,662</a:t>
            </a:r>
          </a:p>
          <a:p>
            <a:pPr eaLnBrk="0" fontAlgn="base" hangingPunct="0">
              <a:spcAft>
                <a:spcPct val="0"/>
              </a:spcAft>
            </a:pPr>
            <a:r>
              <a:rPr lang="en-US" altLang="en-US" sz="2400" dirty="0">
                <a:latin typeface="Arial Narrow" panose="020B0606020202030204" pitchFamily="34" charset="0"/>
              </a:rPr>
              <a:t>PerCapita GDP: $24,900</a:t>
            </a:r>
          </a:p>
          <a:p>
            <a:pPr eaLnBrk="0" fontAlgn="base" hangingPunct="0">
              <a:spcAft>
                <a:spcPct val="0"/>
              </a:spcAft>
            </a:pPr>
            <a:r>
              <a:rPr lang="en-US" altLang="en-US" sz="2400" dirty="0">
                <a:latin typeface="Arial Narrow" panose="020B0606020202030204" pitchFamily="34" charset="0"/>
              </a:rPr>
              <a:t>Literacy Rate:  99%</a:t>
            </a:r>
          </a:p>
        </p:txBody>
      </p:sp>
      <p:sp>
        <p:nvSpPr>
          <p:cNvPr id="119819" name="Rectangle 11"/>
          <p:cNvSpPr>
            <a:spLocks noChangeArrowheads="1"/>
          </p:cNvSpPr>
          <p:nvPr/>
        </p:nvSpPr>
        <p:spPr bwMode="auto">
          <a:xfrm>
            <a:off x="4267200" y="4953000"/>
            <a:ext cx="3733800" cy="19050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Aft>
                <a:spcPct val="0"/>
              </a:spcAft>
            </a:pPr>
            <a:r>
              <a:rPr lang="en-US" altLang="en-US" sz="2400" b="1" dirty="0">
                <a:latin typeface="Arial Narrow" panose="020B0606020202030204" pitchFamily="34" charset="0"/>
              </a:rPr>
              <a:t>Country E:  Singapore</a:t>
            </a:r>
          </a:p>
          <a:p>
            <a:pPr eaLnBrk="0" fontAlgn="base" hangingPunct="0">
              <a:spcAft>
                <a:spcPct val="0"/>
              </a:spcAft>
            </a:pPr>
            <a:r>
              <a:rPr lang="en-US" altLang="en-US" sz="2400" dirty="0">
                <a:latin typeface="Arial Narrow" panose="020B0606020202030204" pitchFamily="34" charset="0"/>
              </a:rPr>
              <a:t>Population:  4,300,419</a:t>
            </a:r>
          </a:p>
          <a:p>
            <a:pPr eaLnBrk="0" fontAlgn="base" hangingPunct="0">
              <a:spcAft>
                <a:spcPct val="0"/>
              </a:spcAft>
            </a:pPr>
            <a:r>
              <a:rPr lang="en-US" altLang="en-US" sz="2400" dirty="0">
                <a:latin typeface="Arial Narrow" panose="020B0606020202030204" pitchFamily="34" charset="0"/>
              </a:rPr>
              <a:t>PerCapita GDP: $26,500</a:t>
            </a:r>
          </a:p>
          <a:p>
            <a:pPr eaLnBrk="0" fontAlgn="base" hangingPunct="0">
              <a:spcAft>
                <a:spcPct val="0"/>
              </a:spcAft>
            </a:pPr>
            <a:r>
              <a:rPr lang="en-US" altLang="en-US" sz="2400" dirty="0">
                <a:latin typeface="Arial Narrow" panose="020B0606020202030204" pitchFamily="34" charset="0"/>
              </a:rPr>
              <a:t>Literacy Rate:  93.5%</a:t>
            </a:r>
          </a:p>
        </p:txBody>
      </p:sp>
      <p:sp>
        <p:nvSpPr>
          <p:cNvPr id="119820" name="Rectangle 12"/>
          <p:cNvSpPr>
            <a:spLocks noChangeArrowheads="1"/>
          </p:cNvSpPr>
          <p:nvPr/>
        </p:nvSpPr>
        <p:spPr bwMode="auto">
          <a:xfrm>
            <a:off x="6705600" y="762000"/>
            <a:ext cx="3733800" cy="20574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Aft>
                <a:spcPct val="0"/>
              </a:spcAft>
            </a:pPr>
            <a:r>
              <a:rPr lang="en-US" altLang="en-US" sz="2400" b="1" dirty="0">
                <a:latin typeface="Arial Narrow" panose="020B0606020202030204" pitchFamily="34" charset="0"/>
              </a:rPr>
              <a:t>Country C:  Nigeria</a:t>
            </a:r>
          </a:p>
          <a:p>
            <a:pPr eaLnBrk="0" fontAlgn="base" hangingPunct="0">
              <a:spcAft>
                <a:spcPct val="0"/>
              </a:spcAft>
            </a:pPr>
            <a:r>
              <a:rPr lang="en-US" altLang="en-US" sz="2400" dirty="0">
                <a:latin typeface="Arial Narrow" panose="020B0606020202030204" pitchFamily="34" charset="0"/>
              </a:rPr>
              <a:t>Population:  126,635,626</a:t>
            </a:r>
          </a:p>
          <a:p>
            <a:pPr eaLnBrk="0" fontAlgn="base" hangingPunct="0">
              <a:spcAft>
                <a:spcPct val="0"/>
              </a:spcAft>
            </a:pPr>
            <a:r>
              <a:rPr lang="en-US" altLang="en-US" sz="2400" dirty="0">
                <a:latin typeface="Arial Narrow" panose="020B0606020202030204" pitchFamily="34" charset="0"/>
              </a:rPr>
              <a:t>PerCapita GDP: $950</a:t>
            </a:r>
          </a:p>
          <a:p>
            <a:pPr eaLnBrk="0" fontAlgn="base" hangingPunct="0">
              <a:spcAft>
                <a:spcPct val="0"/>
              </a:spcAft>
            </a:pPr>
            <a:r>
              <a:rPr lang="en-US" altLang="en-US" sz="2400" dirty="0">
                <a:latin typeface="Arial Narrow" panose="020B0606020202030204" pitchFamily="34" charset="0"/>
              </a:rPr>
              <a:t>Literacy Rate:  57.1%</a:t>
            </a:r>
          </a:p>
        </p:txBody>
      </p:sp>
    </p:spTree>
    <p:extLst>
      <p:ext uri="{BB962C8B-B14F-4D97-AF65-F5344CB8AC3E}">
        <p14:creationId xmlns:p14="http://schemas.microsoft.com/office/powerpoint/2010/main" val="2171270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9811">
                                            <p:bg/>
                                          </p:spTgt>
                                        </p:tgtEl>
                                        <p:attrNameLst>
                                          <p:attrName>style.visibility</p:attrName>
                                        </p:attrNameLst>
                                      </p:cBhvr>
                                      <p:to>
                                        <p:strVal val="visible"/>
                                      </p:to>
                                    </p:set>
                                    <p:animEffect transition="in" filter="wheel(4)">
                                      <p:cBhvr>
                                        <p:cTn id="7" dur="500"/>
                                        <p:tgtEl>
                                          <p:spTgt spid="119811">
                                            <p:bg/>
                                          </p:spTgt>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19811">
                                            <p:txEl>
                                              <p:pRg st="0" end="0"/>
                                            </p:txEl>
                                          </p:spTgt>
                                        </p:tgtEl>
                                        <p:attrNameLst>
                                          <p:attrName>style.visibility</p:attrName>
                                        </p:attrNameLst>
                                      </p:cBhvr>
                                      <p:to>
                                        <p:strVal val="visible"/>
                                      </p:to>
                                    </p:set>
                                    <p:animEffect transition="in" filter="wheel(4)">
                                      <p:cBhvr>
                                        <p:cTn id="10" dur="2000"/>
                                        <p:tgtEl>
                                          <p:spTgt spid="119811">
                                            <p:txEl>
                                              <p:pRg st="0" end="0"/>
                                            </p:txEl>
                                          </p:spTgt>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19811">
                                            <p:txEl>
                                              <p:pRg st="1" end="1"/>
                                            </p:txEl>
                                          </p:spTgt>
                                        </p:tgtEl>
                                        <p:attrNameLst>
                                          <p:attrName>style.visibility</p:attrName>
                                        </p:attrNameLst>
                                      </p:cBhvr>
                                      <p:to>
                                        <p:strVal val="visible"/>
                                      </p:to>
                                    </p:set>
                                    <p:animEffect transition="in" filter="wheel(4)">
                                      <p:cBhvr>
                                        <p:cTn id="13" dur="2000"/>
                                        <p:tgtEl>
                                          <p:spTgt spid="119811">
                                            <p:txEl>
                                              <p:pRg st="1" end="1"/>
                                            </p:txEl>
                                          </p:spTgt>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19811">
                                            <p:txEl>
                                              <p:pRg st="2" end="2"/>
                                            </p:txEl>
                                          </p:spTgt>
                                        </p:tgtEl>
                                        <p:attrNameLst>
                                          <p:attrName>style.visibility</p:attrName>
                                        </p:attrNameLst>
                                      </p:cBhvr>
                                      <p:to>
                                        <p:strVal val="visible"/>
                                      </p:to>
                                    </p:set>
                                    <p:animEffect transition="in" filter="wheel(4)">
                                      <p:cBhvr>
                                        <p:cTn id="16" dur="2000"/>
                                        <p:tgtEl>
                                          <p:spTgt spid="119811">
                                            <p:txEl>
                                              <p:pRg st="2" end="2"/>
                                            </p:txEl>
                                          </p:spTgt>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19811">
                                            <p:txEl>
                                              <p:pRg st="3" end="3"/>
                                            </p:txEl>
                                          </p:spTgt>
                                        </p:tgtEl>
                                        <p:attrNameLst>
                                          <p:attrName>style.visibility</p:attrName>
                                        </p:attrNameLst>
                                      </p:cBhvr>
                                      <p:to>
                                        <p:strVal val="visible"/>
                                      </p:to>
                                    </p:set>
                                    <p:animEffect transition="in" filter="wheel(4)">
                                      <p:cBhvr>
                                        <p:cTn id="19" dur="2000"/>
                                        <p:tgtEl>
                                          <p:spTgt spid="119811">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9818"/>
                                        </p:tgtEl>
                                        <p:attrNameLst>
                                          <p:attrName>style.visibility</p:attrName>
                                        </p:attrNameLst>
                                      </p:cBhvr>
                                      <p:to>
                                        <p:strVal val="visible"/>
                                      </p:to>
                                    </p:set>
                                    <p:animEffect transition="in" filter="dissolve">
                                      <p:cBhvr>
                                        <p:cTn id="24" dur="500"/>
                                        <p:tgtEl>
                                          <p:spTgt spid="11981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3" presetClass="entr" presetSubtype="16" fill="hold" grpId="0" nodeType="clickEffect">
                                  <p:stCondLst>
                                    <p:cond delay="0"/>
                                  </p:stCondLst>
                                  <p:childTnLst>
                                    <p:set>
                                      <p:cBhvr>
                                        <p:cTn id="28" dur="1" fill="hold">
                                          <p:stCondLst>
                                            <p:cond delay="0"/>
                                          </p:stCondLst>
                                        </p:cTn>
                                        <p:tgtEl>
                                          <p:spTgt spid="119820"/>
                                        </p:tgtEl>
                                        <p:attrNameLst>
                                          <p:attrName>style.visibility</p:attrName>
                                        </p:attrNameLst>
                                      </p:cBhvr>
                                      <p:to>
                                        <p:strVal val="visible"/>
                                      </p:to>
                                    </p:set>
                                    <p:animEffect transition="in" filter="plus(in)">
                                      <p:cBhvr>
                                        <p:cTn id="29" dur="500"/>
                                        <p:tgtEl>
                                          <p:spTgt spid="11982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19817"/>
                                        </p:tgtEl>
                                        <p:attrNameLst>
                                          <p:attrName>style.visibility</p:attrName>
                                        </p:attrNameLst>
                                      </p:cBhvr>
                                      <p:to>
                                        <p:strVal val="visible"/>
                                      </p:to>
                                    </p:set>
                                    <p:animEffect transition="in" filter="strips(downLeft)">
                                      <p:cBhvr>
                                        <p:cTn id="34" dur="500"/>
                                        <p:tgtEl>
                                          <p:spTgt spid="11981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9819"/>
                                        </p:tgtEl>
                                        <p:attrNameLst>
                                          <p:attrName>style.visibility</p:attrName>
                                        </p:attrNameLst>
                                      </p:cBhvr>
                                      <p:to>
                                        <p:strVal val="visible"/>
                                      </p:to>
                                    </p:set>
                                    <p:anim calcmode="lin" valueType="num">
                                      <p:cBhvr additive="base">
                                        <p:cTn id="39" dur="500" fill="hold"/>
                                        <p:tgtEl>
                                          <p:spTgt spid="119819"/>
                                        </p:tgtEl>
                                        <p:attrNameLst>
                                          <p:attrName>ppt_x</p:attrName>
                                        </p:attrNameLst>
                                      </p:cBhvr>
                                      <p:tavLst>
                                        <p:tav tm="0">
                                          <p:val>
                                            <p:strVal val="#ppt_x"/>
                                          </p:val>
                                        </p:tav>
                                        <p:tav tm="100000">
                                          <p:val>
                                            <p:strVal val="#ppt_x"/>
                                          </p:val>
                                        </p:tav>
                                      </p:tavLst>
                                    </p:anim>
                                    <p:anim calcmode="lin" valueType="num">
                                      <p:cBhvr additive="base">
                                        <p:cTn id="40" dur="500" fill="hold"/>
                                        <p:tgtEl>
                                          <p:spTgt spid="119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animBg="1"/>
      <p:bldP spid="119817" grpId="0" animBg="1"/>
      <p:bldP spid="119818" grpId="0" animBg="1"/>
      <p:bldP spid="119819" grpId="0" animBg="1"/>
      <p:bldP spid="1198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endParaRPr lang="en-US" altLang="en-US" dirty="0" smtClean="0"/>
          </a:p>
        </p:txBody>
      </p:sp>
      <p:pic>
        <p:nvPicPr>
          <p:cNvPr id="77827" name="Picture 3" descr="laborforce educatio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6451" t="4518" r="6912" b="3609"/>
          <a:stretch>
            <a:fillRect/>
          </a:stretch>
        </p:blipFill>
        <p:spPr>
          <a:xfrm>
            <a:off x="1524000" y="0"/>
            <a:ext cx="9144000" cy="6858000"/>
          </a:xfrm>
          <a:noFill/>
        </p:spPr>
      </p:pic>
    </p:spTree>
    <p:extLst>
      <p:ext uri="{BB962C8B-B14F-4D97-AF65-F5344CB8AC3E}">
        <p14:creationId xmlns:p14="http://schemas.microsoft.com/office/powerpoint/2010/main" val="296915303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AutoShape 2"/>
          <p:cNvSpPr>
            <a:spLocks noGrp="1" noChangeArrowheads="1"/>
          </p:cNvSpPr>
          <p:nvPr>
            <p:ph type="title"/>
          </p:nvPr>
        </p:nvSpPr>
        <p:spPr/>
        <p:txBody>
          <a:bodyPr/>
          <a:lstStyle/>
          <a:p>
            <a:r>
              <a:rPr lang="en-US" altLang="en-US" dirty="0" smtClean="0"/>
              <a:t>Economic Growth</a:t>
            </a:r>
          </a:p>
        </p:txBody>
      </p:sp>
      <p:grpSp>
        <p:nvGrpSpPr>
          <p:cNvPr id="79875" name="Group 8"/>
          <p:cNvGrpSpPr>
            <a:grpSpLocks/>
          </p:cNvGrpSpPr>
          <p:nvPr/>
        </p:nvGrpSpPr>
        <p:grpSpPr bwMode="auto">
          <a:xfrm>
            <a:off x="3200400" y="2362201"/>
            <a:ext cx="5867400" cy="2652713"/>
            <a:chOff x="288" y="1488"/>
            <a:chExt cx="3696" cy="1671"/>
          </a:xfrm>
        </p:grpSpPr>
        <p:sp>
          <p:nvSpPr>
            <p:cNvPr id="79883" name="Line 4"/>
            <p:cNvSpPr>
              <a:spLocks noChangeShapeType="1"/>
            </p:cNvSpPr>
            <p:nvPr/>
          </p:nvSpPr>
          <p:spPr bwMode="auto">
            <a:xfrm>
              <a:off x="1344" y="1488"/>
              <a:ext cx="0" cy="14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79884" name="Line 5"/>
            <p:cNvSpPr>
              <a:spLocks noChangeShapeType="1"/>
            </p:cNvSpPr>
            <p:nvPr/>
          </p:nvSpPr>
          <p:spPr bwMode="auto">
            <a:xfrm>
              <a:off x="1344" y="2928"/>
              <a:ext cx="23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79885" name="Text Box 6"/>
            <p:cNvSpPr txBox="1">
              <a:spLocks noChangeArrowheads="1"/>
            </p:cNvSpPr>
            <p:nvPr/>
          </p:nvSpPr>
          <p:spPr bwMode="auto">
            <a:xfrm>
              <a:off x="288" y="1536"/>
              <a:ext cx="105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sz="20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9pPr>
            </a:lstStyle>
            <a:p>
              <a:pPr eaLnBrk="0" fontAlgn="base" hangingPunct="0">
                <a:spcBef>
                  <a:spcPct val="50000"/>
                </a:spcBef>
                <a:spcAft>
                  <a:spcPct val="0"/>
                </a:spcAft>
                <a:buClrTx/>
                <a:buSzTx/>
                <a:buNone/>
              </a:pPr>
              <a:r>
                <a:rPr lang="en-US" altLang="en-US" sz="1800" dirty="0">
                  <a:solidFill>
                    <a:srgbClr val="003366"/>
                  </a:solidFill>
                </a:rPr>
                <a:t>Capital Goods</a:t>
              </a:r>
            </a:p>
          </p:txBody>
        </p:sp>
        <p:sp>
          <p:nvSpPr>
            <p:cNvPr id="79886" name="Text Box 7"/>
            <p:cNvSpPr txBox="1">
              <a:spLocks noChangeArrowheads="1"/>
            </p:cNvSpPr>
            <p:nvPr/>
          </p:nvSpPr>
          <p:spPr bwMode="auto">
            <a:xfrm>
              <a:off x="2736" y="2928"/>
              <a:ext cx="124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sz="20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9pPr>
            </a:lstStyle>
            <a:p>
              <a:pPr eaLnBrk="0" fontAlgn="base" hangingPunct="0">
                <a:spcBef>
                  <a:spcPct val="50000"/>
                </a:spcBef>
                <a:spcAft>
                  <a:spcPct val="0"/>
                </a:spcAft>
                <a:buClrTx/>
                <a:buSzTx/>
                <a:buNone/>
              </a:pPr>
              <a:r>
                <a:rPr lang="en-US" altLang="en-US" sz="1800" dirty="0">
                  <a:solidFill>
                    <a:srgbClr val="003366"/>
                  </a:solidFill>
                </a:rPr>
                <a:t>Consumer Goods</a:t>
              </a:r>
            </a:p>
          </p:txBody>
        </p:sp>
      </p:grpSp>
      <p:sp>
        <p:nvSpPr>
          <p:cNvPr id="79876" name="Freeform 9"/>
          <p:cNvSpPr>
            <a:spLocks/>
          </p:cNvSpPr>
          <p:nvPr/>
        </p:nvSpPr>
        <p:spPr bwMode="auto">
          <a:xfrm>
            <a:off x="4878388" y="2732089"/>
            <a:ext cx="2582862" cy="646331"/>
          </a:xfrm>
          <a:custGeom>
            <a:avLst/>
            <a:gdLst>
              <a:gd name="T0" fmla="*/ 0 w 1627"/>
              <a:gd name="T1" fmla="*/ 23812 h 1197"/>
              <a:gd name="T2" fmla="*/ 561975 w 1627"/>
              <a:gd name="T3" fmla="*/ 55562 h 1197"/>
              <a:gd name="T4" fmla="*/ 898525 w 1627"/>
              <a:gd name="T5" fmla="*/ 168275 h 1197"/>
              <a:gd name="T6" fmla="*/ 1090612 w 1627"/>
              <a:gd name="T7" fmla="*/ 249237 h 1197"/>
              <a:gd name="T8" fmla="*/ 1187450 w 1627"/>
              <a:gd name="T9" fmla="*/ 312737 h 1197"/>
              <a:gd name="T10" fmla="*/ 1235075 w 1627"/>
              <a:gd name="T11" fmla="*/ 328612 h 1197"/>
              <a:gd name="T12" fmla="*/ 1379537 w 1627"/>
              <a:gd name="T13" fmla="*/ 409575 h 1197"/>
              <a:gd name="T14" fmla="*/ 1587500 w 1627"/>
              <a:gd name="T15" fmla="*/ 520700 h 1197"/>
              <a:gd name="T16" fmla="*/ 1668462 w 1627"/>
              <a:gd name="T17" fmla="*/ 601662 h 1197"/>
              <a:gd name="T18" fmla="*/ 1860550 w 1627"/>
              <a:gd name="T19" fmla="*/ 762000 h 1197"/>
              <a:gd name="T20" fmla="*/ 2165350 w 1627"/>
              <a:gd name="T21" fmla="*/ 1019175 h 1197"/>
              <a:gd name="T22" fmla="*/ 2406650 w 1627"/>
              <a:gd name="T23" fmla="*/ 1308100 h 1197"/>
              <a:gd name="T24" fmla="*/ 2422525 w 1627"/>
              <a:gd name="T25" fmla="*/ 1371600 h 1197"/>
              <a:gd name="T26" fmla="*/ 2470150 w 1627"/>
              <a:gd name="T27" fmla="*/ 1403350 h 1197"/>
              <a:gd name="T28" fmla="*/ 2486025 w 1627"/>
              <a:gd name="T29" fmla="*/ 1500187 h 1197"/>
              <a:gd name="T30" fmla="*/ 2519362 w 1627"/>
              <a:gd name="T31" fmla="*/ 1547812 h 1197"/>
              <a:gd name="T32" fmla="*/ 2535237 w 1627"/>
              <a:gd name="T33" fmla="*/ 1612900 h 1197"/>
              <a:gd name="T34" fmla="*/ 2566987 w 1627"/>
              <a:gd name="T35" fmla="*/ 1660525 h 1197"/>
              <a:gd name="T36" fmla="*/ 2582862 w 1627"/>
              <a:gd name="T37" fmla="*/ 1900237 h 1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7"/>
              <a:gd name="T58" fmla="*/ 0 h 1197"/>
              <a:gd name="T59" fmla="*/ 1627 w 1627"/>
              <a:gd name="T60" fmla="*/ 1197 h 11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7" h="1197">
                <a:moveTo>
                  <a:pt x="0" y="15"/>
                </a:moveTo>
                <a:cubicBezTo>
                  <a:pt x="118" y="22"/>
                  <a:pt x="241" y="0"/>
                  <a:pt x="354" y="35"/>
                </a:cubicBezTo>
                <a:cubicBezTo>
                  <a:pt x="412" y="53"/>
                  <a:pt x="510" y="78"/>
                  <a:pt x="566" y="106"/>
                </a:cubicBezTo>
                <a:cubicBezTo>
                  <a:pt x="612" y="129"/>
                  <a:pt x="638" y="143"/>
                  <a:pt x="687" y="157"/>
                </a:cubicBezTo>
                <a:cubicBezTo>
                  <a:pt x="707" y="170"/>
                  <a:pt x="725" y="189"/>
                  <a:pt x="748" y="197"/>
                </a:cubicBezTo>
                <a:cubicBezTo>
                  <a:pt x="758" y="200"/>
                  <a:pt x="769" y="202"/>
                  <a:pt x="778" y="207"/>
                </a:cubicBezTo>
                <a:cubicBezTo>
                  <a:pt x="823" y="230"/>
                  <a:pt x="815" y="245"/>
                  <a:pt x="869" y="258"/>
                </a:cubicBezTo>
                <a:cubicBezTo>
                  <a:pt x="918" y="290"/>
                  <a:pt x="949" y="303"/>
                  <a:pt x="1000" y="328"/>
                </a:cubicBezTo>
                <a:cubicBezTo>
                  <a:pt x="1044" y="393"/>
                  <a:pt x="995" y="329"/>
                  <a:pt x="1051" y="379"/>
                </a:cubicBezTo>
                <a:cubicBezTo>
                  <a:pt x="1095" y="419"/>
                  <a:pt x="1117" y="462"/>
                  <a:pt x="1172" y="480"/>
                </a:cubicBezTo>
                <a:cubicBezTo>
                  <a:pt x="1232" y="538"/>
                  <a:pt x="1305" y="583"/>
                  <a:pt x="1364" y="642"/>
                </a:cubicBezTo>
                <a:cubicBezTo>
                  <a:pt x="1420" y="698"/>
                  <a:pt x="1462" y="767"/>
                  <a:pt x="1516" y="824"/>
                </a:cubicBezTo>
                <a:cubicBezTo>
                  <a:pt x="1519" y="837"/>
                  <a:pt x="1518" y="853"/>
                  <a:pt x="1526" y="864"/>
                </a:cubicBezTo>
                <a:cubicBezTo>
                  <a:pt x="1533" y="874"/>
                  <a:pt x="1551" y="873"/>
                  <a:pt x="1556" y="884"/>
                </a:cubicBezTo>
                <a:cubicBezTo>
                  <a:pt x="1565" y="902"/>
                  <a:pt x="1559" y="925"/>
                  <a:pt x="1566" y="945"/>
                </a:cubicBezTo>
                <a:cubicBezTo>
                  <a:pt x="1570" y="957"/>
                  <a:pt x="1580" y="965"/>
                  <a:pt x="1587" y="975"/>
                </a:cubicBezTo>
                <a:cubicBezTo>
                  <a:pt x="1590" y="989"/>
                  <a:pt x="1592" y="1003"/>
                  <a:pt x="1597" y="1016"/>
                </a:cubicBezTo>
                <a:cubicBezTo>
                  <a:pt x="1602" y="1027"/>
                  <a:pt x="1615" y="1034"/>
                  <a:pt x="1617" y="1046"/>
                </a:cubicBezTo>
                <a:cubicBezTo>
                  <a:pt x="1625" y="1096"/>
                  <a:pt x="1627" y="1197"/>
                  <a:pt x="1627" y="1197"/>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115722" name="Line 10"/>
          <p:cNvSpPr>
            <a:spLocks noChangeShapeType="1"/>
          </p:cNvSpPr>
          <p:nvPr/>
        </p:nvSpPr>
        <p:spPr bwMode="auto">
          <a:xfrm flipV="1">
            <a:off x="6629400" y="3048000"/>
            <a:ext cx="304800" cy="152400"/>
          </a:xfrm>
          <a:prstGeom prst="line">
            <a:avLst/>
          </a:prstGeom>
          <a:noFill/>
          <a:ln w="34925">
            <a:solidFill>
              <a:srgbClr val="000000"/>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115724" name="Freeform 12"/>
          <p:cNvSpPr>
            <a:spLocks/>
          </p:cNvSpPr>
          <p:nvPr/>
        </p:nvSpPr>
        <p:spPr bwMode="auto">
          <a:xfrm>
            <a:off x="4892676" y="2470151"/>
            <a:ext cx="3052763" cy="646331"/>
          </a:xfrm>
          <a:custGeom>
            <a:avLst/>
            <a:gdLst>
              <a:gd name="T0" fmla="*/ 0 w 1923"/>
              <a:gd name="T1" fmla="*/ 0 h 1364"/>
              <a:gd name="T2" fmla="*/ 995363 w 1923"/>
              <a:gd name="T3" fmla="*/ 49213 h 1364"/>
              <a:gd name="T4" fmla="*/ 1203325 w 1923"/>
              <a:gd name="T5" fmla="*/ 112713 h 1364"/>
              <a:gd name="T6" fmla="*/ 1652588 w 1923"/>
              <a:gd name="T7" fmla="*/ 225425 h 1364"/>
              <a:gd name="T8" fmla="*/ 1957388 w 1923"/>
              <a:gd name="T9" fmla="*/ 304800 h 1364"/>
              <a:gd name="T10" fmla="*/ 2054225 w 1923"/>
              <a:gd name="T11" fmla="*/ 354013 h 1364"/>
              <a:gd name="T12" fmla="*/ 2149475 w 1923"/>
              <a:gd name="T13" fmla="*/ 433388 h 1364"/>
              <a:gd name="T14" fmla="*/ 2293938 w 1923"/>
              <a:gd name="T15" fmla="*/ 496888 h 1364"/>
              <a:gd name="T16" fmla="*/ 2406650 w 1923"/>
              <a:gd name="T17" fmla="*/ 674688 h 1364"/>
              <a:gd name="T18" fmla="*/ 2503488 w 1923"/>
              <a:gd name="T19" fmla="*/ 738188 h 1364"/>
              <a:gd name="T20" fmla="*/ 2679700 w 1923"/>
              <a:gd name="T21" fmla="*/ 946150 h 1364"/>
              <a:gd name="T22" fmla="*/ 2743200 w 1923"/>
              <a:gd name="T23" fmla="*/ 1090613 h 1364"/>
              <a:gd name="T24" fmla="*/ 2840038 w 1923"/>
              <a:gd name="T25" fmla="*/ 1268413 h 1364"/>
              <a:gd name="T26" fmla="*/ 2903538 w 1923"/>
              <a:gd name="T27" fmla="*/ 1411288 h 1364"/>
              <a:gd name="T28" fmla="*/ 3000375 w 1923"/>
              <a:gd name="T29" fmla="*/ 1716088 h 1364"/>
              <a:gd name="T30" fmla="*/ 3048000 w 1923"/>
              <a:gd name="T31" fmla="*/ 1878013 h 1364"/>
              <a:gd name="T32" fmla="*/ 3048000 w 1923"/>
              <a:gd name="T33" fmla="*/ 2165350 h 13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3"/>
              <a:gd name="T52" fmla="*/ 0 h 1364"/>
              <a:gd name="T53" fmla="*/ 1923 w 1923"/>
              <a:gd name="T54" fmla="*/ 1364 h 13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3" h="1364">
                <a:moveTo>
                  <a:pt x="0" y="0"/>
                </a:moveTo>
                <a:cubicBezTo>
                  <a:pt x="230" y="11"/>
                  <a:pt x="380" y="24"/>
                  <a:pt x="627" y="31"/>
                </a:cubicBezTo>
                <a:cubicBezTo>
                  <a:pt x="674" y="47"/>
                  <a:pt x="707" y="63"/>
                  <a:pt x="758" y="71"/>
                </a:cubicBezTo>
                <a:cubicBezTo>
                  <a:pt x="853" y="102"/>
                  <a:pt x="941" y="130"/>
                  <a:pt x="1041" y="142"/>
                </a:cubicBezTo>
                <a:cubicBezTo>
                  <a:pt x="1107" y="164"/>
                  <a:pt x="1164" y="184"/>
                  <a:pt x="1233" y="192"/>
                </a:cubicBezTo>
                <a:cubicBezTo>
                  <a:pt x="1252" y="205"/>
                  <a:pt x="1275" y="210"/>
                  <a:pt x="1294" y="223"/>
                </a:cubicBezTo>
                <a:cubicBezTo>
                  <a:pt x="1339" y="253"/>
                  <a:pt x="1307" y="252"/>
                  <a:pt x="1354" y="273"/>
                </a:cubicBezTo>
                <a:cubicBezTo>
                  <a:pt x="1462" y="320"/>
                  <a:pt x="1377" y="268"/>
                  <a:pt x="1445" y="313"/>
                </a:cubicBezTo>
                <a:cubicBezTo>
                  <a:pt x="1459" y="357"/>
                  <a:pt x="1478" y="396"/>
                  <a:pt x="1516" y="425"/>
                </a:cubicBezTo>
                <a:cubicBezTo>
                  <a:pt x="1535" y="440"/>
                  <a:pt x="1560" y="448"/>
                  <a:pt x="1577" y="465"/>
                </a:cubicBezTo>
                <a:cubicBezTo>
                  <a:pt x="1618" y="507"/>
                  <a:pt x="1646" y="556"/>
                  <a:pt x="1688" y="596"/>
                </a:cubicBezTo>
                <a:cubicBezTo>
                  <a:pt x="1712" y="668"/>
                  <a:pt x="1696" y="639"/>
                  <a:pt x="1728" y="687"/>
                </a:cubicBezTo>
                <a:cubicBezTo>
                  <a:pt x="1746" y="740"/>
                  <a:pt x="1751" y="759"/>
                  <a:pt x="1789" y="799"/>
                </a:cubicBezTo>
                <a:cubicBezTo>
                  <a:pt x="1813" y="870"/>
                  <a:pt x="1797" y="841"/>
                  <a:pt x="1829" y="889"/>
                </a:cubicBezTo>
                <a:cubicBezTo>
                  <a:pt x="1850" y="953"/>
                  <a:pt x="1869" y="1017"/>
                  <a:pt x="1890" y="1081"/>
                </a:cubicBezTo>
                <a:cubicBezTo>
                  <a:pt x="1900" y="1111"/>
                  <a:pt x="1919" y="1151"/>
                  <a:pt x="1920" y="1183"/>
                </a:cubicBezTo>
                <a:cubicBezTo>
                  <a:pt x="1923" y="1243"/>
                  <a:pt x="1920" y="1304"/>
                  <a:pt x="1920" y="136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115725" name="Line 13"/>
          <p:cNvSpPr>
            <a:spLocks noChangeShapeType="1"/>
          </p:cNvSpPr>
          <p:nvPr/>
        </p:nvSpPr>
        <p:spPr bwMode="auto">
          <a:xfrm flipV="1">
            <a:off x="7315200" y="3733800"/>
            <a:ext cx="304800" cy="152400"/>
          </a:xfrm>
          <a:prstGeom prst="line">
            <a:avLst/>
          </a:prstGeom>
          <a:noFill/>
          <a:ln w="34925">
            <a:solidFill>
              <a:srgbClr val="000000"/>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115726" name="Line 14"/>
          <p:cNvSpPr>
            <a:spLocks noChangeShapeType="1"/>
          </p:cNvSpPr>
          <p:nvPr/>
        </p:nvSpPr>
        <p:spPr bwMode="auto">
          <a:xfrm flipV="1">
            <a:off x="7543800" y="4191000"/>
            <a:ext cx="304800" cy="152400"/>
          </a:xfrm>
          <a:prstGeom prst="line">
            <a:avLst/>
          </a:prstGeom>
          <a:noFill/>
          <a:ln w="34925">
            <a:solidFill>
              <a:srgbClr val="000000"/>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115727" name="Line 15"/>
          <p:cNvSpPr>
            <a:spLocks noChangeShapeType="1"/>
          </p:cNvSpPr>
          <p:nvPr/>
        </p:nvSpPr>
        <p:spPr bwMode="auto">
          <a:xfrm flipV="1">
            <a:off x="5638800" y="2590800"/>
            <a:ext cx="304800" cy="152400"/>
          </a:xfrm>
          <a:prstGeom prst="line">
            <a:avLst/>
          </a:prstGeom>
          <a:noFill/>
          <a:ln w="34925">
            <a:solidFill>
              <a:srgbClr val="000000"/>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z="3600" b="1" dirty="0">
              <a:solidFill>
                <a:srgbClr val="003366"/>
              </a:solidFill>
              <a:latin typeface="Arial" panose="020B0604020202020204" pitchFamily="34" charset="0"/>
            </a:endParaRPr>
          </a:p>
        </p:txBody>
      </p:sp>
      <p:sp>
        <p:nvSpPr>
          <p:cNvPr id="79882" name="Text Box 17"/>
          <p:cNvSpPr txBox="1">
            <a:spLocks noChangeArrowheads="1"/>
          </p:cNvSpPr>
          <p:nvPr/>
        </p:nvSpPr>
        <p:spPr bwMode="auto">
          <a:xfrm>
            <a:off x="2209800" y="5257801"/>
            <a:ext cx="83820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sz="20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Arial" panose="020B0604020202020204" pitchFamily="34" charset="0"/>
              </a:defRPr>
            </a:lvl9pPr>
          </a:lstStyle>
          <a:p>
            <a:pPr eaLnBrk="0" fontAlgn="base" hangingPunct="0">
              <a:spcBef>
                <a:spcPct val="50000"/>
              </a:spcBef>
              <a:spcAft>
                <a:spcPct val="0"/>
              </a:spcAft>
              <a:buClrTx/>
              <a:buSzTx/>
              <a:buFontTx/>
              <a:buChar char="•"/>
            </a:pPr>
            <a:r>
              <a:rPr lang="en-US" altLang="en-US" dirty="0">
                <a:solidFill>
                  <a:srgbClr val="003366"/>
                </a:solidFill>
              </a:rPr>
              <a:t>Not 1 magical thing, combination of several factors</a:t>
            </a:r>
          </a:p>
          <a:p>
            <a:pPr eaLnBrk="0" fontAlgn="base" hangingPunct="0">
              <a:spcBef>
                <a:spcPct val="50000"/>
              </a:spcBef>
              <a:spcAft>
                <a:spcPct val="0"/>
              </a:spcAft>
              <a:buClrTx/>
              <a:buSzTx/>
              <a:buFontTx/>
              <a:buChar char="•"/>
            </a:pPr>
            <a:r>
              <a:rPr lang="en-US" altLang="en-US" dirty="0">
                <a:solidFill>
                  <a:srgbClr val="003366"/>
                </a:solidFill>
              </a:rPr>
              <a:t>Increasing overall productivity is key</a:t>
            </a:r>
          </a:p>
        </p:txBody>
      </p:sp>
    </p:spTree>
    <p:extLst>
      <p:ext uri="{BB962C8B-B14F-4D97-AF65-F5344CB8AC3E}">
        <p14:creationId xmlns:p14="http://schemas.microsoft.com/office/powerpoint/2010/main" val="1468281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15724"/>
                                        </p:tgtEl>
                                        <p:attrNameLst>
                                          <p:attrName>style.visibility</p:attrName>
                                        </p:attrNameLst>
                                      </p:cBhvr>
                                      <p:to>
                                        <p:strVal val="visible"/>
                                      </p:to>
                                    </p:set>
                                    <p:animEffect transition="in" filter="dissolve">
                                      <p:cBhvr>
                                        <p:cTn id="7" dur="500"/>
                                        <p:tgtEl>
                                          <p:spTgt spid="115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5722"/>
                                        </p:tgtEl>
                                        <p:attrNameLst>
                                          <p:attrName>style.visibility</p:attrName>
                                        </p:attrNameLst>
                                      </p:cBhvr>
                                      <p:to>
                                        <p:strVal val="visible"/>
                                      </p:to>
                                    </p:set>
                                    <p:anim calcmode="lin" valueType="num">
                                      <p:cBhvr additive="base">
                                        <p:cTn id="12" dur="500" fill="hold"/>
                                        <p:tgtEl>
                                          <p:spTgt spid="115722"/>
                                        </p:tgtEl>
                                        <p:attrNameLst>
                                          <p:attrName>ppt_x</p:attrName>
                                        </p:attrNameLst>
                                      </p:cBhvr>
                                      <p:tavLst>
                                        <p:tav tm="0">
                                          <p:val>
                                            <p:strVal val="#ppt_x"/>
                                          </p:val>
                                        </p:tav>
                                        <p:tav tm="100000">
                                          <p:val>
                                            <p:strVal val="#ppt_x"/>
                                          </p:val>
                                        </p:tav>
                                      </p:tavLst>
                                    </p:anim>
                                    <p:anim calcmode="lin" valueType="num">
                                      <p:cBhvr additive="base">
                                        <p:cTn id="13" dur="500" fill="hold"/>
                                        <p:tgtEl>
                                          <p:spTgt spid="115722"/>
                                        </p:tgtEl>
                                        <p:attrNameLst>
                                          <p:attrName>ppt_y</p:attrName>
                                        </p:attrNameLst>
                                      </p:cBhvr>
                                      <p:tavLst>
                                        <p:tav tm="0">
                                          <p:val>
                                            <p:strVal val="1+#ppt_h/2"/>
                                          </p:val>
                                        </p:tav>
                                        <p:tav tm="100000">
                                          <p:val>
                                            <p:strVal val="#ppt_y"/>
                                          </p:val>
                                        </p:tav>
                                      </p:tavLst>
                                    </p:anim>
                                  </p:childTnLst>
                                </p:cTn>
                              </p:par>
                              <p:par>
                                <p:cTn id="14" presetID="35" presetClass="emph" presetSubtype="0" repeatCount="indefinite" fill="hold" nodeType="withEffect">
                                  <p:stCondLst>
                                    <p:cond delay="0"/>
                                  </p:stCondLst>
                                  <p:childTnLst>
                                    <p:anim calcmode="discrete" valueType="str">
                                      <p:cBhvr>
                                        <p:cTn id="15" dur="500" fill="hold"/>
                                        <p:tgtEl>
                                          <p:spTgt spid="115722"/>
                                        </p:tgtEl>
                                        <p:attrNameLst>
                                          <p:attrName>style.visibility</p:attrName>
                                        </p:attrNameLst>
                                      </p:cBhvr>
                                      <p:tavLst>
                                        <p:tav tm="0">
                                          <p:val>
                                            <p:strVal val="hidden"/>
                                          </p:val>
                                        </p:tav>
                                        <p:tav tm="50000">
                                          <p:val>
                                            <p:strVal val="visible"/>
                                          </p:val>
                                        </p:tav>
                                      </p:tavLst>
                                    </p:anim>
                                  </p:childTnLst>
                                </p:cTn>
                              </p:par>
                              <p:par>
                                <p:cTn id="16" presetID="2" presetClass="entr" presetSubtype="4" fill="hold" nodeType="withEffect">
                                  <p:stCondLst>
                                    <p:cond delay="0"/>
                                  </p:stCondLst>
                                  <p:childTnLst>
                                    <p:set>
                                      <p:cBhvr>
                                        <p:cTn id="17" dur="1" fill="hold">
                                          <p:stCondLst>
                                            <p:cond delay="0"/>
                                          </p:stCondLst>
                                        </p:cTn>
                                        <p:tgtEl>
                                          <p:spTgt spid="115725"/>
                                        </p:tgtEl>
                                        <p:attrNameLst>
                                          <p:attrName>style.visibility</p:attrName>
                                        </p:attrNameLst>
                                      </p:cBhvr>
                                      <p:to>
                                        <p:strVal val="visible"/>
                                      </p:to>
                                    </p:set>
                                    <p:anim calcmode="lin" valueType="num">
                                      <p:cBhvr additive="base">
                                        <p:cTn id="18" dur="500" fill="hold"/>
                                        <p:tgtEl>
                                          <p:spTgt spid="115725"/>
                                        </p:tgtEl>
                                        <p:attrNameLst>
                                          <p:attrName>ppt_x</p:attrName>
                                        </p:attrNameLst>
                                      </p:cBhvr>
                                      <p:tavLst>
                                        <p:tav tm="0">
                                          <p:val>
                                            <p:strVal val="#ppt_x"/>
                                          </p:val>
                                        </p:tav>
                                        <p:tav tm="100000">
                                          <p:val>
                                            <p:strVal val="#ppt_x"/>
                                          </p:val>
                                        </p:tav>
                                      </p:tavLst>
                                    </p:anim>
                                    <p:anim calcmode="lin" valueType="num">
                                      <p:cBhvr additive="base">
                                        <p:cTn id="19" dur="500" fill="hold"/>
                                        <p:tgtEl>
                                          <p:spTgt spid="115725"/>
                                        </p:tgtEl>
                                        <p:attrNameLst>
                                          <p:attrName>ppt_y</p:attrName>
                                        </p:attrNameLst>
                                      </p:cBhvr>
                                      <p:tavLst>
                                        <p:tav tm="0">
                                          <p:val>
                                            <p:strVal val="1+#ppt_h/2"/>
                                          </p:val>
                                        </p:tav>
                                        <p:tav tm="100000">
                                          <p:val>
                                            <p:strVal val="#ppt_y"/>
                                          </p:val>
                                        </p:tav>
                                      </p:tavLst>
                                    </p:anim>
                                  </p:childTnLst>
                                </p:cTn>
                              </p:par>
                              <p:par>
                                <p:cTn id="20" presetID="35" presetClass="emph" presetSubtype="0" repeatCount="indefinite" fill="hold" nodeType="withEffect">
                                  <p:stCondLst>
                                    <p:cond delay="0"/>
                                  </p:stCondLst>
                                  <p:childTnLst>
                                    <p:anim calcmode="discrete" valueType="str">
                                      <p:cBhvr>
                                        <p:cTn id="21" dur="500" fill="hold"/>
                                        <p:tgtEl>
                                          <p:spTgt spid="115725"/>
                                        </p:tgtEl>
                                        <p:attrNameLst>
                                          <p:attrName>style.visibility</p:attrName>
                                        </p:attrNameLst>
                                      </p:cBhvr>
                                      <p:tavLst>
                                        <p:tav tm="0">
                                          <p:val>
                                            <p:strVal val="hidden"/>
                                          </p:val>
                                        </p:tav>
                                        <p:tav tm="50000">
                                          <p:val>
                                            <p:strVal val="visible"/>
                                          </p:val>
                                        </p:tav>
                                      </p:tavLst>
                                    </p:anim>
                                  </p:childTnLst>
                                </p:cTn>
                              </p:par>
                              <p:par>
                                <p:cTn id="22" presetID="2" presetClass="entr" presetSubtype="4" fill="hold" nodeType="withEffect">
                                  <p:stCondLst>
                                    <p:cond delay="0"/>
                                  </p:stCondLst>
                                  <p:childTnLst>
                                    <p:set>
                                      <p:cBhvr>
                                        <p:cTn id="23" dur="1" fill="hold">
                                          <p:stCondLst>
                                            <p:cond delay="0"/>
                                          </p:stCondLst>
                                        </p:cTn>
                                        <p:tgtEl>
                                          <p:spTgt spid="115726"/>
                                        </p:tgtEl>
                                        <p:attrNameLst>
                                          <p:attrName>style.visibility</p:attrName>
                                        </p:attrNameLst>
                                      </p:cBhvr>
                                      <p:to>
                                        <p:strVal val="visible"/>
                                      </p:to>
                                    </p:set>
                                    <p:anim calcmode="lin" valueType="num">
                                      <p:cBhvr additive="base">
                                        <p:cTn id="24" dur="500" fill="hold"/>
                                        <p:tgtEl>
                                          <p:spTgt spid="115726"/>
                                        </p:tgtEl>
                                        <p:attrNameLst>
                                          <p:attrName>ppt_x</p:attrName>
                                        </p:attrNameLst>
                                      </p:cBhvr>
                                      <p:tavLst>
                                        <p:tav tm="0">
                                          <p:val>
                                            <p:strVal val="#ppt_x"/>
                                          </p:val>
                                        </p:tav>
                                        <p:tav tm="100000">
                                          <p:val>
                                            <p:strVal val="#ppt_x"/>
                                          </p:val>
                                        </p:tav>
                                      </p:tavLst>
                                    </p:anim>
                                    <p:anim calcmode="lin" valueType="num">
                                      <p:cBhvr additive="base">
                                        <p:cTn id="25" dur="500" fill="hold"/>
                                        <p:tgtEl>
                                          <p:spTgt spid="115726"/>
                                        </p:tgtEl>
                                        <p:attrNameLst>
                                          <p:attrName>ppt_y</p:attrName>
                                        </p:attrNameLst>
                                      </p:cBhvr>
                                      <p:tavLst>
                                        <p:tav tm="0">
                                          <p:val>
                                            <p:strVal val="1+#ppt_h/2"/>
                                          </p:val>
                                        </p:tav>
                                        <p:tav tm="100000">
                                          <p:val>
                                            <p:strVal val="#ppt_y"/>
                                          </p:val>
                                        </p:tav>
                                      </p:tavLst>
                                    </p:anim>
                                  </p:childTnLst>
                                </p:cTn>
                              </p:par>
                              <p:par>
                                <p:cTn id="26" presetID="35" presetClass="emph" presetSubtype="0" repeatCount="indefinite" fill="hold" nodeType="withEffect">
                                  <p:stCondLst>
                                    <p:cond delay="0"/>
                                  </p:stCondLst>
                                  <p:childTnLst>
                                    <p:anim calcmode="discrete" valueType="str">
                                      <p:cBhvr>
                                        <p:cTn id="27" dur="500" fill="hold"/>
                                        <p:tgtEl>
                                          <p:spTgt spid="115726"/>
                                        </p:tgtEl>
                                        <p:attrNameLst>
                                          <p:attrName>style.visibility</p:attrName>
                                        </p:attrNameLst>
                                      </p:cBhvr>
                                      <p:tavLst>
                                        <p:tav tm="0">
                                          <p:val>
                                            <p:strVal val="hidden"/>
                                          </p:val>
                                        </p:tav>
                                        <p:tav tm="50000">
                                          <p:val>
                                            <p:strVal val="visible"/>
                                          </p:val>
                                        </p:tav>
                                      </p:tavLst>
                                    </p:anim>
                                  </p:childTnLst>
                                </p:cTn>
                              </p:par>
                              <p:par>
                                <p:cTn id="28" presetID="2" presetClass="entr" presetSubtype="4" fill="hold" nodeType="withEffect">
                                  <p:stCondLst>
                                    <p:cond delay="0"/>
                                  </p:stCondLst>
                                  <p:childTnLst>
                                    <p:set>
                                      <p:cBhvr>
                                        <p:cTn id="29" dur="1" fill="hold">
                                          <p:stCondLst>
                                            <p:cond delay="0"/>
                                          </p:stCondLst>
                                        </p:cTn>
                                        <p:tgtEl>
                                          <p:spTgt spid="115727"/>
                                        </p:tgtEl>
                                        <p:attrNameLst>
                                          <p:attrName>style.visibility</p:attrName>
                                        </p:attrNameLst>
                                      </p:cBhvr>
                                      <p:to>
                                        <p:strVal val="visible"/>
                                      </p:to>
                                    </p:set>
                                    <p:anim calcmode="lin" valueType="num">
                                      <p:cBhvr additive="base">
                                        <p:cTn id="30" dur="500" fill="hold"/>
                                        <p:tgtEl>
                                          <p:spTgt spid="115727"/>
                                        </p:tgtEl>
                                        <p:attrNameLst>
                                          <p:attrName>ppt_x</p:attrName>
                                        </p:attrNameLst>
                                      </p:cBhvr>
                                      <p:tavLst>
                                        <p:tav tm="0">
                                          <p:val>
                                            <p:strVal val="#ppt_x"/>
                                          </p:val>
                                        </p:tav>
                                        <p:tav tm="100000">
                                          <p:val>
                                            <p:strVal val="#ppt_x"/>
                                          </p:val>
                                        </p:tav>
                                      </p:tavLst>
                                    </p:anim>
                                    <p:anim calcmode="lin" valueType="num">
                                      <p:cBhvr additive="base">
                                        <p:cTn id="31" dur="500" fill="hold"/>
                                        <p:tgtEl>
                                          <p:spTgt spid="115727"/>
                                        </p:tgtEl>
                                        <p:attrNameLst>
                                          <p:attrName>ppt_y</p:attrName>
                                        </p:attrNameLst>
                                      </p:cBhvr>
                                      <p:tavLst>
                                        <p:tav tm="0">
                                          <p:val>
                                            <p:strVal val="1+#ppt_h/2"/>
                                          </p:val>
                                        </p:tav>
                                        <p:tav tm="100000">
                                          <p:val>
                                            <p:strVal val="#ppt_y"/>
                                          </p:val>
                                        </p:tav>
                                      </p:tavLst>
                                    </p:anim>
                                  </p:childTnLst>
                                </p:cTn>
                              </p:par>
                              <p:par>
                                <p:cTn id="32" presetID="35" presetClass="emph" presetSubtype="0" repeatCount="indefinite" fill="hold" nodeType="withEffect">
                                  <p:stCondLst>
                                    <p:cond delay="0"/>
                                  </p:stCondLst>
                                  <p:childTnLst>
                                    <p:anim calcmode="discrete" valueType="str">
                                      <p:cBhvr>
                                        <p:cTn id="33" dur="500" fill="hold"/>
                                        <p:tgtEl>
                                          <p:spTgt spid="11572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AutoShape 2"/>
          <p:cNvSpPr>
            <a:spLocks noGrp="1" noChangeArrowheads="1"/>
          </p:cNvSpPr>
          <p:nvPr>
            <p:ph type="title"/>
          </p:nvPr>
        </p:nvSpPr>
        <p:spPr/>
        <p:txBody>
          <a:bodyPr/>
          <a:lstStyle/>
          <a:p>
            <a:r>
              <a:rPr lang="en-US" altLang="en-US" sz="3200" dirty="0"/>
              <a:t>Factors Affecting Economic Growth	</a:t>
            </a:r>
          </a:p>
        </p:txBody>
      </p:sp>
      <p:sp>
        <p:nvSpPr>
          <p:cNvPr id="81923" name="Rectangle 3"/>
          <p:cNvSpPr>
            <a:spLocks noGrp="1" noChangeArrowheads="1"/>
          </p:cNvSpPr>
          <p:nvPr>
            <p:ph idx="1"/>
          </p:nvPr>
        </p:nvSpPr>
        <p:spPr>
          <a:xfrm>
            <a:off x="2362201" y="2362200"/>
            <a:ext cx="7693025" cy="4267200"/>
          </a:xfrm>
        </p:spPr>
        <p:txBody>
          <a:bodyPr/>
          <a:lstStyle/>
          <a:p>
            <a:pPr>
              <a:lnSpc>
                <a:spcPct val="90000"/>
              </a:lnSpc>
            </a:pPr>
            <a:r>
              <a:rPr lang="en-US" altLang="en-US" dirty="0" smtClean="0"/>
              <a:t>High Investment in physical and human capital</a:t>
            </a:r>
          </a:p>
          <a:p>
            <a:pPr>
              <a:lnSpc>
                <a:spcPct val="90000"/>
              </a:lnSpc>
            </a:pPr>
            <a:r>
              <a:rPr lang="en-US" altLang="en-US" dirty="0" smtClean="0"/>
              <a:t>Greater economic freedom</a:t>
            </a:r>
          </a:p>
          <a:p>
            <a:pPr lvl="1">
              <a:lnSpc>
                <a:spcPct val="90000"/>
              </a:lnSpc>
            </a:pPr>
            <a:r>
              <a:rPr lang="en-US" altLang="en-US" dirty="0" smtClean="0"/>
              <a:t>lower taxes, fewer regulations, protecting property rights</a:t>
            </a:r>
          </a:p>
          <a:p>
            <a:pPr>
              <a:lnSpc>
                <a:spcPct val="90000"/>
              </a:lnSpc>
            </a:pPr>
            <a:r>
              <a:rPr lang="en-US" altLang="en-US" dirty="0" smtClean="0"/>
              <a:t>Strong Incentives to Save</a:t>
            </a:r>
          </a:p>
          <a:p>
            <a:pPr>
              <a:lnSpc>
                <a:spcPct val="90000"/>
              </a:lnSpc>
            </a:pPr>
            <a:r>
              <a:rPr lang="en-US" altLang="en-US" dirty="0" smtClean="0"/>
              <a:t>Competitive Markets</a:t>
            </a:r>
          </a:p>
          <a:p>
            <a:pPr>
              <a:lnSpc>
                <a:spcPct val="90000"/>
              </a:lnSpc>
            </a:pPr>
            <a:r>
              <a:rPr lang="en-US" altLang="en-US" dirty="0" smtClean="0"/>
              <a:t>Political Stability</a:t>
            </a:r>
          </a:p>
          <a:p>
            <a:pPr>
              <a:lnSpc>
                <a:spcPct val="90000"/>
              </a:lnSpc>
            </a:pPr>
            <a:r>
              <a:rPr lang="en-US" altLang="en-US" dirty="0" smtClean="0"/>
              <a:t>Free Trade</a:t>
            </a:r>
          </a:p>
        </p:txBody>
      </p:sp>
    </p:spTree>
    <p:extLst>
      <p:ext uri="{BB962C8B-B14F-4D97-AF65-F5344CB8AC3E}">
        <p14:creationId xmlns:p14="http://schemas.microsoft.com/office/powerpoint/2010/main" val="15231014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AutoShape 2"/>
          <p:cNvSpPr>
            <a:spLocks noGrp="1" noChangeArrowheads="1"/>
          </p:cNvSpPr>
          <p:nvPr>
            <p:ph type="title"/>
          </p:nvPr>
        </p:nvSpPr>
        <p:spPr/>
        <p:txBody>
          <a:bodyPr/>
          <a:lstStyle/>
          <a:p>
            <a:r>
              <a:rPr lang="en-US" altLang="en-US" sz="3200" b="0" dirty="0"/>
              <a:t>Different PPC graphs can show how different variables affect an economy.</a:t>
            </a:r>
          </a:p>
        </p:txBody>
      </p:sp>
      <p:pic>
        <p:nvPicPr>
          <p:cNvPr id="83971"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18084" y="2052638"/>
            <a:ext cx="4117608" cy="41957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42688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AutoShape 2"/>
          <p:cNvSpPr>
            <a:spLocks noGrp="1" noChangeArrowheads="1"/>
          </p:cNvSpPr>
          <p:nvPr>
            <p:ph type="title"/>
          </p:nvPr>
        </p:nvSpPr>
        <p:spPr>
          <a:xfrm>
            <a:off x="2209800" y="990600"/>
            <a:ext cx="7924800" cy="1143000"/>
          </a:xfrm>
        </p:spPr>
        <p:txBody>
          <a:bodyPr>
            <a:normAutofit fontScale="90000"/>
          </a:bodyPr>
          <a:lstStyle/>
          <a:p>
            <a:r>
              <a:rPr lang="en-US" altLang="en-US" sz="3200" b="0" dirty="0"/>
              <a:t>Different PPC graphs can show how different variables affect an economy (continued).</a:t>
            </a:r>
          </a:p>
        </p:txBody>
      </p:sp>
      <p:sp>
        <p:nvSpPr>
          <p:cNvPr id="84995" name="Rectangle 3"/>
          <p:cNvSpPr>
            <a:spLocks noGrp="1" noChangeArrowheads="1"/>
          </p:cNvSpPr>
          <p:nvPr>
            <p:ph idx="1"/>
          </p:nvPr>
        </p:nvSpPr>
        <p:spPr/>
        <p:txBody>
          <a:bodyPr/>
          <a:lstStyle/>
          <a:p>
            <a:pPr>
              <a:lnSpc>
                <a:spcPct val="90000"/>
              </a:lnSpc>
            </a:pPr>
            <a:r>
              <a:rPr lang="en-US" altLang="en-US" sz="2000" dirty="0"/>
              <a:t>A natural disaster such as a hurricane has the effect of Case 1 on a local economy. Here, both capital (buildings and equipment) and labor are lost due to the calamity. Since the region’s production inputs are reduced, so too is its PPC, moving from A1 to A2. The region may recover over time, but the immediate effect of the disaster is to move the entire PPC inward.</a:t>
            </a:r>
          </a:p>
          <a:p>
            <a:pPr>
              <a:lnSpc>
                <a:spcPct val="90000"/>
              </a:lnSpc>
            </a:pPr>
            <a:r>
              <a:rPr lang="en-US" altLang="en-US" sz="2000" dirty="0"/>
              <a:t>Conversely, consider a local area with a booming economy; people are moving there in droves (providing labor), and businesses are investing in the area to take advantage of the increased number of consumers and potential employees. This would lead to a condition illustrated in Case 2, where the entire PPC shifts outward.</a:t>
            </a:r>
          </a:p>
        </p:txBody>
      </p:sp>
    </p:spTree>
    <p:extLst>
      <p:ext uri="{BB962C8B-B14F-4D97-AF65-F5344CB8AC3E}">
        <p14:creationId xmlns:p14="http://schemas.microsoft.com/office/powerpoint/2010/main" val="40021285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AutoShape 2"/>
          <p:cNvSpPr>
            <a:spLocks noGrp="1" noChangeArrowheads="1"/>
          </p:cNvSpPr>
          <p:nvPr>
            <p:ph type="title"/>
          </p:nvPr>
        </p:nvSpPr>
        <p:spPr>
          <a:xfrm>
            <a:off x="2286000" y="914400"/>
            <a:ext cx="7924800" cy="1143000"/>
          </a:xfrm>
        </p:spPr>
        <p:txBody>
          <a:bodyPr>
            <a:normAutofit fontScale="90000"/>
          </a:bodyPr>
          <a:lstStyle/>
          <a:p>
            <a:r>
              <a:rPr lang="en-US" altLang="en-US" sz="3200" b="0" dirty="0"/>
              <a:t>Different PPC graphs can show how different variables affect an economy (continued).</a:t>
            </a:r>
          </a:p>
        </p:txBody>
      </p:sp>
      <p:sp>
        <p:nvSpPr>
          <p:cNvPr id="86019" name="Rectangle 3"/>
          <p:cNvSpPr>
            <a:spLocks noGrp="1" noChangeArrowheads="1"/>
          </p:cNvSpPr>
          <p:nvPr>
            <p:ph idx="1"/>
          </p:nvPr>
        </p:nvSpPr>
        <p:spPr/>
        <p:txBody>
          <a:bodyPr/>
          <a:lstStyle/>
          <a:p>
            <a:pPr>
              <a:lnSpc>
                <a:spcPct val="90000"/>
              </a:lnSpc>
            </a:pPr>
            <a:r>
              <a:rPr lang="en-US" altLang="en-US" sz="2400" dirty="0"/>
              <a:t>Now imagine a small town has just received a large economic development grant from the federal government. The amount of capital available to this economy has greatly increased while its labor pool remains unchanged, so a movement like that shown in Case 3 occurs. The new PPC, C2, shows how the investment will create an enhanced ability to produce capital goods. Lastly, increases in labor inputs (such as a higher number of college graduates) will lead to Case 4. Here, the boost to the labor force allows the PPC to shift from D1 to D2.</a:t>
            </a:r>
          </a:p>
        </p:txBody>
      </p:sp>
    </p:spTree>
    <p:extLst>
      <p:ext uri="{BB962C8B-B14F-4D97-AF65-F5344CB8AC3E}">
        <p14:creationId xmlns:p14="http://schemas.microsoft.com/office/powerpoint/2010/main" val="738860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Upcoming Dates you need to know … </a:t>
            </a:r>
            <a:endParaRPr lang="en-US" dirty="0"/>
          </a:p>
        </p:txBody>
      </p:sp>
      <p:pic>
        <p:nvPicPr>
          <p:cNvPr id="4" name="Content Placeholder 3"/>
          <p:cNvPicPr>
            <a:picLocks noGrp="1" noChangeAspect="1"/>
          </p:cNvPicPr>
          <p:nvPr>
            <p:ph idx="1"/>
          </p:nvPr>
        </p:nvPicPr>
        <p:blipFill>
          <a:blip r:embed="rId2"/>
          <a:stretch>
            <a:fillRect/>
          </a:stretch>
        </p:blipFill>
        <p:spPr>
          <a:xfrm>
            <a:off x="1178719" y="2366933"/>
            <a:ext cx="4144963" cy="4144963"/>
          </a:xfrm>
          <a:prstGeom prst="rect">
            <a:avLst/>
          </a:prstGeom>
        </p:spPr>
      </p:pic>
      <p:sp>
        <p:nvSpPr>
          <p:cNvPr id="5" name="TextBox 4"/>
          <p:cNvSpPr txBox="1"/>
          <p:nvPr/>
        </p:nvSpPr>
        <p:spPr>
          <a:xfrm>
            <a:off x="5486400" y="1876778"/>
            <a:ext cx="6414868" cy="40318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alibri"/>
              </a:rPr>
              <a:t>Progress Reports go home on September 1</a:t>
            </a:r>
            <a:r>
              <a:rPr kumimoji="0" lang="en-US" sz="2800" b="0" i="0" u="none" strike="noStrike" kern="1200" cap="none" spc="0" normalizeH="0" baseline="30000" noProof="0" dirty="0" smtClean="0">
                <a:ln>
                  <a:noFill/>
                </a:ln>
                <a:solidFill>
                  <a:prstClr val="black"/>
                </a:solidFill>
                <a:effectLst/>
                <a:uLnTx/>
                <a:uFillTx/>
                <a:latin typeface="Calibri"/>
              </a:rPr>
              <a:t>st</a:t>
            </a:r>
            <a:r>
              <a:rPr kumimoji="0" lang="en-US" sz="2800" b="0" i="0" u="none" strike="noStrike" kern="1200" cap="none" spc="0" normalizeH="0" noProof="0" dirty="0" smtClean="0">
                <a:ln>
                  <a:noFill/>
                </a:ln>
                <a:solidFill>
                  <a:prstClr val="black"/>
                </a:solidFill>
                <a:effectLst/>
                <a:uLnTx/>
                <a:uFillTx/>
                <a:latin typeface="Calibri"/>
              </a:rPr>
              <a:t> (all grades due by Friday)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1" u="sng" strike="noStrike" kern="1200" cap="none" spc="0" normalizeH="0" baseline="0" noProof="0" dirty="0" smtClean="0">
                <a:ln>
                  <a:noFill/>
                </a:ln>
                <a:solidFill>
                  <a:srgbClr val="FF0000"/>
                </a:solidFill>
                <a:effectLst/>
                <a:uLnTx/>
                <a:uFillTx/>
                <a:latin typeface="Calibri"/>
              </a:rPr>
              <a:t>Formative Assessment on EF 3, 4, and 5 on Thursday, September </a:t>
            </a:r>
            <a:r>
              <a:rPr lang="en-US" sz="2800" i="1" u="sng" dirty="0" smtClean="0">
                <a:solidFill>
                  <a:srgbClr val="FF0000"/>
                </a:solidFill>
                <a:latin typeface="Calibri"/>
              </a:rPr>
              <a:t>1st</a:t>
            </a:r>
            <a:endParaRPr kumimoji="0" lang="en-US" sz="2800" b="0" i="1" u="sng" strike="noStrike" kern="1200" cap="none" spc="0" normalizeH="0" baseline="0" noProof="0" dirty="0" smtClean="0">
              <a:ln>
                <a:noFill/>
              </a:ln>
              <a:solidFill>
                <a:srgbClr val="FF0000"/>
              </a:solidFill>
              <a:effectLst/>
              <a:uLnTx/>
              <a:uFillTx/>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dirty="0">
              <a:solidFill>
                <a:prstClr val="black"/>
              </a:solidFill>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1" u="sng" strike="noStrike" kern="1200" cap="none" spc="0" normalizeH="0" baseline="0" noProof="0" dirty="0" smtClean="0">
                <a:ln>
                  <a:noFill/>
                </a:ln>
                <a:solidFill>
                  <a:srgbClr val="FF0000"/>
                </a:solidFill>
                <a:effectLst/>
                <a:uLnTx/>
                <a:uFillTx/>
                <a:latin typeface="Calibri"/>
              </a:rPr>
              <a:t>Unit One test – Wed</a:t>
            </a:r>
            <a:r>
              <a:rPr lang="en-US" sz="2800" i="1" u="sng" dirty="0" smtClean="0">
                <a:solidFill>
                  <a:srgbClr val="FF0000"/>
                </a:solidFill>
                <a:latin typeface="Calibri"/>
              </a:rPr>
              <a:t>, Sept 7</a:t>
            </a:r>
            <a:r>
              <a:rPr lang="en-US" sz="2800" i="1" u="sng" baseline="30000" dirty="0" smtClean="0">
                <a:solidFill>
                  <a:srgbClr val="FF0000"/>
                </a:solidFill>
                <a:latin typeface="Calibri"/>
              </a:rPr>
              <a:t>th</a:t>
            </a:r>
            <a:r>
              <a:rPr lang="en-US" sz="2800" i="1" u="sng" dirty="0" smtClean="0">
                <a:solidFill>
                  <a:srgbClr val="FF0000"/>
                </a:solidFill>
                <a:latin typeface="Calibri"/>
              </a:rPr>
              <a:t> (will cover all of Econ Fundamentals)</a:t>
            </a:r>
            <a:endParaRPr kumimoji="0" lang="en-US" sz="2800" b="0" i="1" u="sng" strike="noStrike" kern="1200" cap="none" spc="0" normalizeH="0" baseline="0" noProof="0" dirty="0">
              <a:ln>
                <a:noFill/>
              </a:ln>
              <a:solidFill>
                <a:srgbClr val="FF0000"/>
              </a:solidFill>
              <a:effectLst/>
              <a:uLnTx/>
              <a:uFillTx/>
              <a:latin typeface="Calibri"/>
            </a:endParaRPr>
          </a:p>
        </p:txBody>
      </p:sp>
    </p:spTree>
    <p:extLst>
      <p:ext uri="{BB962C8B-B14F-4D97-AF65-F5344CB8AC3E}">
        <p14:creationId xmlns:p14="http://schemas.microsoft.com/office/powerpoint/2010/main" val="31038667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83525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p:cNvSpPr>
            <a:spLocks noGrp="1" noChangeArrowheads="1"/>
          </p:cNvSpPr>
          <p:nvPr>
            <p:ph type="title"/>
          </p:nvPr>
        </p:nvSpPr>
        <p:spPr/>
        <p:txBody>
          <a:bodyPr/>
          <a:lstStyle/>
          <a:p>
            <a:pPr eaLnBrk="1" hangingPunct="1"/>
            <a:r>
              <a:rPr lang="en-US" altLang="en-US" dirty="0" smtClean="0"/>
              <a:t>Productivity</a:t>
            </a:r>
          </a:p>
        </p:txBody>
      </p:sp>
      <p:sp>
        <p:nvSpPr>
          <p:cNvPr id="28675" name="Rectangle 3"/>
          <p:cNvSpPr>
            <a:spLocks noGrp="1" noChangeArrowheads="1"/>
          </p:cNvSpPr>
          <p:nvPr>
            <p:ph idx="1"/>
          </p:nvPr>
        </p:nvSpPr>
        <p:spPr/>
        <p:txBody>
          <a:bodyPr/>
          <a:lstStyle/>
          <a:p>
            <a:pPr eaLnBrk="1" hangingPunct="1"/>
            <a:r>
              <a:rPr lang="en-US" altLang="en-US" dirty="0" smtClean="0"/>
              <a:t>We measure productivity as the </a:t>
            </a:r>
            <a:r>
              <a:rPr lang="en-US" altLang="en-US" sz="3200" b="1" dirty="0"/>
              <a:t>relationship of inputs to outputs</a:t>
            </a:r>
          </a:p>
          <a:p>
            <a:pPr eaLnBrk="1" hangingPunct="1"/>
            <a:r>
              <a:rPr lang="en-US" altLang="en-US" dirty="0" smtClean="0"/>
              <a:t>For a business it’s the cost of all their resources compared to their revenue</a:t>
            </a:r>
          </a:p>
          <a:p>
            <a:pPr eaLnBrk="1" hangingPunct="1"/>
            <a:r>
              <a:rPr lang="en-US" altLang="en-US" dirty="0" smtClean="0"/>
              <a:t>For a country it’s the cost of all of their resources as compared to their GROSS DOMESTIC PRODUCT (GDP)</a:t>
            </a:r>
          </a:p>
        </p:txBody>
      </p:sp>
    </p:spTree>
    <p:extLst>
      <p:ext uri="{BB962C8B-B14F-4D97-AF65-F5344CB8AC3E}">
        <p14:creationId xmlns:p14="http://schemas.microsoft.com/office/powerpoint/2010/main" val="30439712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 calcmode="lin" valueType="num">
                                      <p:cBhvr additive="base">
                                        <p:cTn id="19"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idx="4294967295"/>
          </p:nvPr>
        </p:nvSpPr>
        <p:spPr>
          <a:xfrm>
            <a:off x="1625600" y="762000"/>
            <a:ext cx="10566400" cy="1143000"/>
          </a:xfrm>
        </p:spPr>
        <p:txBody>
          <a:bodyPr/>
          <a:lstStyle/>
          <a:p>
            <a:pPr eaLnBrk="1" hangingPunct="1"/>
            <a:r>
              <a:rPr lang="en-US" altLang="en-US" dirty="0" smtClean="0"/>
              <a:t>Improving Productivity</a:t>
            </a:r>
          </a:p>
        </p:txBody>
      </p:sp>
      <p:sp>
        <p:nvSpPr>
          <p:cNvPr id="105475" name="Rectangle 3"/>
          <p:cNvSpPr>
            <a:spLocks noGrp="1" noChangeArrowheads="1"/>
          </p:cNvSpPr>
          <p:nvPr>
            <p:ph type="body" idx="4294967295"/>
          </p:nvPr>
        </p:nvSpPr>
        <p:spPr>
          <a:xfrm>
            <a:off x="0" y="1685925"/>
            <a:ext cx="8305800" cy="4572000"/>
          </a:xfrm>
        </p:spPr>
        <p:txBody>
          <a:bodyPr/>
          <a:lstStyle/>
          <a:p>
            <a:pPr eaLnBrk="1" hangingPunct="1">
              <a:buFont typeface="Wingdings" panose="05000000000000000000" pitchFamily="2" charset="2"/>
              <a:buNone/>
            </a:pPr>
            <a:endParaRPr lang="en-US" altLang="en-US" dirty="0" smtClean="0"/>
          </a:p>
          <a:p>
            <a:pPr marL="457200" lvl="1" indent="0" eaLnBrk="1" hangingPunct="1">
              <a:buNone/>
            </a:pPr>
            <a:r>
              <a:rPr lang="en-US" altLang="en-US" sz="3200" dirty="0" smtClean="0"/>
              <a:t>Increased Capital</a:t>
            </a:r>
          </a:p>
          <a:p>
            <a:pPr lvl="2" eaLnBrk="1" hangingPunct="1"/>
            <a:r>
              <a:rPr lang="en-US" altLang="en-US" sz="3200" dirty="0" smtClean="0"/>
              <a:t>More factories, tools, machines, etc.</a:t>
            </a:r>
          </a:p>
        </p:txBody>
      </p:sp>
      <p:pic>
        <p:nvPicPr>
          <p:cNvPr id="3" name="Picture 2"/>
          <p:cNvPicPr>
            <a:picLocks noChangeAspect="1"/>
          </p:cNvPicPr>
          <p:nvPr/>
        </p:nvPicPr>
        <p:blipFill>
          <a:blip r:embed="rId3"/>
          <a:stretch>
            <a:fillRect/>
          </a:stretch>
        </p:blipFill>
        <p:spPr>
          <a:xfrm>
            <a:off x="7124700" y="3728154"/>
            <a:ext cx="5067300" cy="3129846"/>
          </a:xfrm>
          <a:prstGeom prst="rect">
            <a:avLst/>
          </a:prstGeom>
        </p:spPr>
      </p:pic>
      <p:pic>
        <p:nvPicPr>
          <p:cNvPr id="4" name="Picture 3"/>
          <p:cNvPicPr>
            <a:picLocks noChangeAspect="1"/>
          </p:cNvPicPr>
          <p:nvPr/>
        </p:nvPicPr>
        <p:blipFill>
          <a:blip r:embed="rId4"/>
          <a:stretch>
            <a:fillRect/>
          </a:stretch>
        </p:blipFill>
        <p:spPr>
          <a:xfrm>
            <a:off x="1225550" y="3728154"/>
            <a:ext cx="5289550" cy="2929467"/>
          </a:xfrm>
          <a:prstGeom prst="rect">
            <a:avLst/>
          </a:prstGeom>
        </p:spPr>
      </p:pic>
    </p:spTree>
    <p:extLst>
      <p:ext uri="{BB962C8B-B14F-4D97-AF65-F5344CB8AC3E}">
        <p14:creationId xmlns:p14="http://schemas.microsoft.com/office/powerpoint/2010/main" val="32972513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1" end="1"/>
                                            </p:txEl>
                                          </p:spTgt>
                                        </p:tgtEl>
                                        <p:attrNameLst>
                                          <p:attrName>style.visibility</p:attrName>
                                        </p:attrNameLst>
                                      </p:cBhvr>
                                      <p:to>
                                        <p:strVal val="visible"/>
                                      </p:to>
                                    </p:set>
                                    <p:anim calcmode="lin" valueType="num">
                                      <p:cBhvr additive="base">
                                        <p:cTn id="7"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475">
                                            <p:txEl>
                                              <p:pRg st="2" end="2"/>
                                            </p:txEl>
                                          </p:spTgt>
                                        </p:tgtEl>
                                        <p:attrNameLst>
                                          <p:attrName>style.visibility</p:attrName>
                                        </p:attrNameLst>
                                      </p:cBhvr>
                                      <p:to>
                                        <p:strVal val="visible"/>
                                      </p:to>
                                    </p:set>
                                    <p:anim calcmode="lin" valueType="num">
                                      <p:cBhvr additive="base">
                                        <p:cTn id="11"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idx="4294967295"/>
          </p:nvPr>
        </p:nvSpPr>
        <p:spPr>
          <a:xfrm>
            <a:off x="1625600" y="762000"/>
            <a:ext cx="10566400" cy="1143000"/>
          </a:xfrm>
        </p:spPr>
        <p:txBody>
          <a:bodyPr/>
          <a:lstStyle/>
          <a:p>
            <a:pPr eaLnBrk="1" hangingPunct="1"/>
            <a:r>
              <a:rPr lang="en-US" altLang="en-US" dirty="0" smtClean="0"/>
              <a:t>Improving Productivity</a:t>
            </a:r>
          </a:p>
        </p:txBody>
      </p:sp>
      <p:sp>
        <p:nvSpPr>
          <p:cNvPr id="105475" name="Rectangle 3"/>
          <p:cNvSpPr>
            <a:spLocks noGrp="1" noChangeArrowheads="1"/>
          </p:cNvSpPr>
          <p:nvPr>
            <p:ph type="body" idx="4294967295"/>
          </p:nvPr>
        </p:nvSpPr>
        <p:spPr>
          <a:xfrm>
            <a:off x="1244600" y="1751013"/>
            <a:ext cx="10947400" cy="4572000"/>
          </a:xfrm>
        </p:spPr>
        <p:txBody>
          <a:bodyPr/>
          <a:lstStyle/>
          <a:p>
            <a:pPr eaLnBrk="1" hangingPunct="1">
              <a:buFont typeface="Wingdings" panose="05000000000000000000" pitchFamily="2" charset="2"/>
              <a:buNone/>
            </a:pPr>
            <a:endParaRPr lang="en-US" altLang="en-US" dirty="0" smtClean="0"/>
          </a:p>
          <a:p>
            <a:pPr marL="457200" lvl="1" indent="0" eaLnBrk="1" hangingPunct="1">
              <a:buNone/>
            </a:pPr>
            <a:r>
              <a:rPr lang="en-US" altLang="en-US" sz="3600" dirty="0" smtClean="0"/>
              <a:t>Improve technology</a:t>
            </a:r>
          </a:p>
          <a:p>
            <a:pPr lvl="2" eaLnBrk="1" hangingPunct="1"/>
            <a:r>
              <a:rPr lang="en-US" altLang="en-US" sz="3600" dirty="0" smtClean="0"/>
              <a:t>Faster machines, multi-tasking devices, machines with larger capacity </a:t>
            </a:r>
          </a:p>
        </p:txBody>
      </p:sp>
      <p:pic>
        <p:nvPicPr>
          <p:cNvPr id="2" name="Picture 1"/>
          <p:cNvPicPr>
            <a:picLocks noChangeAspect="1"/>
          </p:cNvPicPr>
          <p:nvPr/>
        </p:nvPicPr>
        <p:blipFill>
          <a:blip r:embed="rId3"/>
          <a:stretch>
            <a:fillRect/>
          </a:stretch>
        </p:blipFill>
        <p:spPr>
          <a:xfrm>
            <a:off x="1156210" y="4234374"/>
            <a:ext cx="5524500" cy="2383302"/>
          </a:xfrm>
          <a:prstGeom prst="rect">
            <a:avLst/>
          </a:prstGeom>
        </p:spPr>
      </p:pic>
      <p:pic>
        <p:nvPicPr>
          <p:cNvPr id="3" name="Picture 2"/>
          <p:cNvPicPr>
            <a:picLocks noChangeAspect="1"/>
          </p:cNvPicPr>
          <p:nvPr/>
        </p:nvPicPr>
        <p:blipFill>
          <a:blip r:embed="rId4"/>
          <a:stretch>
            <a:fillRect/>
          </a:stretch>
        </p:blipFill>
        <p:spPr>
          <a:xfrm>
            <a:off x="6928599" y="4234374"/>
            <a:ext cx="5068712" cy="2383302"/>
          </a:xfrm>
          <a:prstGeom prst="rect">
            <a:avLst/>
          </a:prstGeom>
        </p:spPr>
      </p:pic>
    </p:spTree>
    <p:extLst>
      <p:ext uri="{BB962C8B-B14F-4D97-AF65-F5344CB8AC3E}">
        <p14:creationId xmlns:p14="http://schemas.microsoft.com/office/powerpoint/2010/main" val="31747242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1" end="1"/>
                                            </p:txEl>
                                          </p:spTgt>
                                        </p:tgtEl>
                                        <p:attrNameLst>
                                          <p:attrName>style.visibility</p:attrName>
                                        </p:attrNameLst>
                                      </p:cBhvr>
                                      <p:to>
                                        <p:strVal val="visible"/>
                                      </p:to>
                                    </p:set>
                                    <p:anim calcmode="lin" valueType="num">
                                      <p:cBhvr additive="base">
                                        <p:cTn id="7"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475">
                                            <p:txEl>
                                              <p:pRg st="2" end="2"/>
                                            </p:txEl>
                                          </p:spTgt>
                                        </p:tgtEl>
                                        <p:attrNameLst>
                                          <p:attrName>style.visibility</p:attrName>
                                        </p:attrNameLst>
                                      </p:cBhvr>
                                      <p:to>
                                        <p:strVal val="visible"/>
                                      </p:to>
                                    </p:set>
                                    <p:anim calcmode="lin" valueType="num">
                                      <p:cBhvr additive="base">
                                        <p:cTn id="11"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1_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TotalTime>
  <Words>1443</Words>
  <Application>Microsoft Office PowerPoint</Application>
  <PresentationFormat>Widescreen</PresentationFormat>
  <Paragraphs>219</Paragraphs>
  <Slides>46</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46</vt:i4>
      </vt:variant>
    </vt:vector>
  </HeadingPairs>
  <TitlesOfParts>
    <vt:vector size="54" baseType="lpstr">
      <vt:lpstr>Arial</vt:lpstr>
      <vt:lpstr>Arial Narrow</vt:lpstr>
      <vt:lpstr>Calibri</vt:lpstr>
      <vt:lpstr>Century Gothic</vt:lpstr>
      <vt:lpstr>Wingdings</vt:lpstr>
      <vt:lpstr>Wingdings 3</vt:lpstr>
      <vt:lpstr>Ion</vt:lpstr>
      <vt:lpstr>1_Ion</vt:lpstr>
      <vt:lpstr>Productivity and Investment</vt:lpstr>
      <vt:lpstr>PowerPoint Presentation</vt:lpstr>
      <vt:lpstr>GPS</vt:lpstr>
      <vt:lpstr>Essential Question of the day … </vt:lpstr>
      <vt:lpstr>Upcoming Dates you need to know … </vt:lpstr>
      <vt:lpstr>PowerPoint Presentation</vt:lpstr>
      <vt:lpstr>Productivity</vt:lpstr>
      <vt:lpstr>Improving Productivity</vt:lpstr>
      <vt:lpstr>Improving Productivity</vt:lpstr>
      <vt:lpstr>Improving Productivity</vt:lpstr>
      <vt:lpstr>Improving Productivity</vt:lpstr>
      <vt:lpstr>Headlines</vt:lpstr>
      <vt:lpstr>Economic Growth</vt:lpstr>
      <vt:lpstr>PowerPoint Presentation</vt:lpstr>
      <vt:lpstr>GPS</vt:lpstr>
      <vt:lpstr>Essential Question of the day … </vt:lpstr>
      <vt:lpstr>Upcoming Dates you need to know</vt:lpstr>
      <vt:lpstr>Economic Growth </vt:lpstr>
      <vt:lpstr>PowerPoint Presentation</vt:lpstr>
      <vt:lpstr>Factors Affecting Economic Growth </vt:lpstr>
      <vt:lpstr>PowerPoint Presentation</vt:lpstr>
      <vt:lpstr>Historic examples</vt:lpstr>
      <vt:lpstr>Historic examples</vt:lpstr>
      <vt:lpstr>Historic Examples</vt:lpstr>
      <vt:lpstr>Two for the future …</vt:lpstr>
      <vt:lpstr>PowerPoint Presentation</vt:lpstr>
      <vt:lpstr>PowerPoint Presentation</vt:lpstr>
      <vt:lpstr>PowerPoint Presentation</vt:lpstr>
      <vt:lpstr>Upcoming Dates you need to know</vt:lpstr>
      <vt:lpstr>GPS</vt:lpstr>
      <vt:lpstr>Essential Question of the day … </vt:lpstr>
      <vt:lpstr>PowerPoint Presentation</vt:lpstr>
      <vt:lpstr>PowerPoint Presentation</vt:lpstr>
      <vt:lpstr>Literacy Rates</vt:lpstr>
      <vt:lpstr>PowerPoint Presentation</vt:lpstr>
      <vt:lpstr>PowerPoint Presentation</vt:lpstr>
      <vt:lpstr>PowerPoint Presentation</vt:lpstr>
      <vt:lpstr>PowerPoint Presentation</vt:lpstr>
      <vt:lpstr>PowerPoint Presentation</vt:lpstr>
      <vt:lpstr>Rank these countries</vt:lpstr>
      <vt:lpstr>PowerPoint Presentation</vt:lpstr>
      <vt:lpstr>Economic Growth</vt:lpstr>
      <vt:lpstr>Factors Affecting Economic Growth </vt:lpstr>
      <vt:lpstr>Different PPC graphs can show how different variables affect an economy.</vt:lpstr>
      <vt:lpstr>Different PPC graphs can show how different variables affect an economy (continued).</vt:lpstr>
      <vt:lpstr>Different PPC graphs can show how different variables affect an economy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35</cp:revision>
  <cp:lastPrinted>2016-08-31T12:16:57Z</cp:lastPrinted>
  <dcterms:created xsi:type="dcterms:W3CDTF">2016-08-28T15:44:16Z</dcterms:created>
  <dcterms:modified xsi:type="dcterms:W3CDTF">2016-08-31T17:19:27Z</dcterms:modified>
</cp:coreProperties>
</file>